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2" r:id="rId4"/>
    <p:sldMasterId id="2147484304" r:id="rId5"/>
  </p:sldMasterIdLst>
  <p:notesMasterIdLst>
    <p:notesMasterId r:id="rId22"/>
  </p:notesMasterIdLst>
  <p:sldIdLst>
    <p:sldId id="3989" r:id="rId6"/>
    <p:sldId id="4001" r:id="rId7"/>
    <p:sldId id="4002" r:id="rId8"/>
    <p:sldId id="4003" r:id="rId9"/>
    <p:sldId id="1820" r:id="rId10"/>
    <p:sldId id="3994" r:id="rId11"/>
    <p:sldId id="1823" r:id="rId12"/>
    <p:sldId id="3997" r:id="rId13"/>
    <p:sldId id="3998" r:id="rId14"/>
    <p:sldId id="1824" r:id="rId15"/>
    <p:sldId id="3995" r:id="rId16"/>
    <p:sldId id="1825" r:id="rId17"/>
    <p:sldId id="1822" r:id="rId18"/>
    <p:sldId id="4004" r:id="rId19"/>
    <p:sldId id="3999" r:id="rId20"/>
    <p:sldId id="4005" r:id="rId21"/>
  </p:sldIdLst>
  <p:sldSz cx="12436475" cy="6994525"/>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2471BF1-A137-452F-8004-A5792BAB8B56}">
          <p14:sldIdLst>
            <p14:sldId id="3989"/>
            <p14:sldId id="4001"/>
            <p14:sldId id="4002"/>
            <p14:sldId id="4003"/>
          </p14:sldIdLst>
        </p14:section>
        <p14:section name="Windows Server on Azure PiB" id="{0C798A7F-F269-4EBE-8CE2-E52EE25650F9}">
          <p14:sldIdLst>
            <p14:sldId id="1820"/>
            <p14:sldId id="3994"/>
            <p14:sldId id="1823"/>
            <p14:sldId id="3997"/>
            <p14:sldId id="3998"/>
            <p14:sldId id="1824"/>
            <p14:sldId id="3995"/>
            <p14:sldId id="1825"/>
            <p14:sldId id="1822"/>
            <p14:sldId id="4004"/>
            <p14:sldId id="3999"/>
            <p14:sldId id="4005"/>
          </p14:sldIdLst>
        </p14:section>
      </p14:sectionLst>
    </p:ext>
    <p:ext uri="{EFAFB233-063F-42B5-8137-9DF3F51BA10A}">
      <p15:sldGuideLst xmlns:p15="http://schemas.microsoft.com/office/powerpoint/2012/main">
        <p15:guide id="1" pos="1517" userDrawn="1">
          <p15:clr>
            <a:srgbClr val="A4A3A4"/>
          </p15:clr>
        </p15:guide>
        <p15:guide id="2" orient="horz" pos="21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Moye Johnston" initials="EMJ" lastIdx="3" clrIdx="0">
    <p:extLst>
      <p:ext uri="{19B8F6BF-5375-455C-9EA6-DF929625EA0E}">
        <p15:presenceInfo xmlns:p15="http://schemas.microsoft.com/office/powerpoint/2012/main" userId="83a8a9e6-61ec-4afc-9a5b-3b2450b6fb50" providerId="Windows Live"/>
      </p:ext>
    </p:extLst>
  </p:cmAuthor>
  <p:cmAuthor id="2" name="Carmela Lim" initials="CL" lastIdx="5" clrIdx="1">
    <p:extLst>
      <p:ext uri="{19B8F6BF-5375-455C-9EA6-DF929625EA0E}">
        <p15:presenceInfo xmlns:p15="http://schemas.microsoft.com/office/powerpoint/2012/main" userId="S::calim@microsoft.com::f9fa3f50-ce9b-4d1f-bd3d-30d8a4c3181b" providerId="AD"/>
      </p:ext>
    </p:extLst>
  </p:cmAuthor>
  <p:cmAuthor id="3" name="Anders Wendt" initials="AW" lastIdx="1" clrIdx="2">
    <p:extLst>
      <p:ext uri="{19B8F6BF-5375-455C-9EA6-DF929625EA0E}">
        <p15:presenceInfo xmlns:p15="http://schemas.microsoft.com/office/powerpoint/2012/main" userId="S::andersw@microsoft.com::5dd91ae6-9475-40e7-8ed1-e810b971c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353535"/>
    <a:srgbClr val="00BCF2"/>
    <a:srgbClr val="FF6600"/>
    <a:srgbClr val="B1169B"/>
    <a:srgbClr val="D93A00"/>
    <a:srgbClr val="0069AD"/>
    <a:srgbClr val="E5A600"/>
    <a:srgbClr val="000000"/>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3" dt="2019-03-18T12:39:21.57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pos="1517"/>
        <p:guide orient="horz"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Wendt" userId="5dd91ae6-9475-40e7-8ed1-e810b971c529" providerId="ADAL" clId="{8B18831A-C935-448F-BDEB-D3BB094A8FC4}"/>
    <pc:docChg chg="undo custSel delSld modSld delSection">
      <pc:chgData name="Anders Wendt" userId="5dd91ae6-9475-40e7-8ed1-e810b971c529" providerId="ADAL" clId="{8B18831A-C935-448F-BDEB-D3BB094A8FC4}" dt="2019-03-18T12:43:46.832" v="118" actId="20577"/>
      <pc:docMkLst>
        <pc:docMk/>
      </pc:docMkLst>
      <pc:sldChg chg="modSp">
        <pc:chgData name="Anders Wendt" userId="5dd91ae6-9475-40e7-8ed1-e810b971c529" providerId="ADAL" clId="{8B18831A-C935-448F-BDEB-D3BB094A8FC4}" dt="2019-03-07T16:31:21.465" v="23"/>
        <pc:sldMkLst>
          <pc:docMk/>
          <pc:sldMk cId="1719219015" sldId="1822"/>
        </pc:sldMkLst>
        <pc:spChg chg="mod">
          <ac:chgData name="Anders Wendt" userId="5dd91ae6-9475-40e7-8ed1-e810b971c529" providerId="ADAL" clId="{8B18831A-C935-448F-BDEB-D3BB094A8FC4}" dt="2019-03-07T16:31:21.465" v="23"/>
          <ac:spMkLst>
            <pc:docMk/>
            <pc:sldMk cId="1719219015" sldId="1822"/>
            <ac:spMk id="68" creationId="{F218B193-48CC-4836-91B2-43AB453B2383}"/>
          </ac:spMkLst>
        </pc:spChg>
      </pc:sldChg>
      <pc:sldChg chg="modSp">
        <pc:chgData name="Anders Wendt" userId="5dd91ae6-9475-40e7-8ed1-e810b971c529" providerId="ADAL" clId="{8B18831A-C935-448F-BDEB-D3BB094A8FC4}" dt="2019-03-07T16:30:09.595" v="17"/>
        <pc:sldMkLst>
          <pc:docMk/>
          <pc:sldMk cId="4099063482" sldId="1823"/>
        </pc:sldMkLst>
        <pc:spChg chg="mod">
          <ac:chgData name="Anders Wendt" userId="5dd91ae6-9475-40e7-8ed1-e810b971c529" providerId="ADAL" clId="{8B18831A-C935-448F-BDEB-D3BB094A8FC4}" dt="2019-03-07T16:30:09.595" v="17"/>
          <ac:spMkLst>
            <pc:docMk/>
            <pc:sldMk cId="4099063482" sldId="1823"/>
            <ac:spMk id="164" creationId="{32A37635-2983-4064-AAC8-51B53239B501}"/>
          </ac:spMkLst>
        </pc:spChg>
      </pc:sldChg>
      <pc:sldChg chg="modSp">
        <pc:chgData name="Anders Wendt" userId="5dd91ae6-9475-40e7-8ed1-e810b971c529" providerId="ADAL" clId="{8B18831A-C935-448F-BDEB-D3BB094A8FC4}" dt="2019-03-07T16:30:51.736" v="20"/>
        <pc:sldMkLst>
          <pc:docMk/>
          <pc:sldMk cId="1106128139" sldId="1824"/>
        </pc:sldMkLst>
        <pc:spChg chg="mod">
          <ac:chgData name="Anders Wendt" userId="5dd91ae6-9475-40e7-8ed1-e810b971c529" providerId="ADAL" clId="{8B18831A-C935-448F-BDEB-D3BB094A8FC4}" dt="2019-03-07T16:30:51.736" v="20"/>
          <ac:spMkLst>
            <pc:docMk/>
            <pc:sldMk cId="1106128139" sldId="1824"/>
            <ac:spMk id="52" creationId="{C3AF8549-7C45-40FF-AB69-59F0139EE46A}"/>
          </ac:spMkLst>
        </pc:spChg>
      </pc:sldChg>
      <pc:sldChg chg="modSp">
        <pc:chgData name="Anders Wendt" userId="5dd91ae6-9475-40e7-8ed1-e810b971c529" providerId="ADAL" clId="{8B18831A-C935-448F-BDEB-D3BB094A8FC4}" dt="2019-03-07T16:31:13.840" v="22"/>
        <pc:sldMkLst>
          <pc:docMk/>
          <pc:sldMk cId="308467424" sldId="1825"/>
        </pc:sldMkLst>
        <pc:spChg chg="mod">
          <ac:chgData name="Anders Wendt" userId="5dd91ae6-9475-40e7-8ed1-e810b971c529" providerId="ADAL" clId="{8B18831A-C935-448F-BDEB-D3BB094A8FC4}" dt="2019-03-07T15:56:18.526" v="15" actId="207"/>
          <ac:spMkLst>
            <pc:docMk/>
            <pc:sldMk cId="308467424" sldId="1825"/>
            <ac:spMk id="53" creationId="{93074B07-B866-420F-8B96-ECAFCF6A5AC1}"/>
          </ac:spMkLst>
        </pc:spChg>
        <pc:spChg chg="mod">
          <ac:chgData name="Anders Wendt" userId="5dd91ae6-9475-40e7-8ed1-e810b971c529" providerId="ADAL" clId="{8B18831A-C935-448F-BDEB-D3BB094A8FC4}" dt="2019-03-07T16:31:13.840" v="22"/>
          <ac:spMkLst>
            <pc:docMk/>
            <pc:sldMk cId="308467424" sldId="1825"/>
            <ac:spMk id="84" creationId="{3D20DB7F-BB1D-4913-B0B9-35F235809AFC}"/>
          </ac:spMkLst>
        </pc:spChg>
      </pc:sldChg>
      <pc:sldChg chg="addSp delSp modSp">
        <pc:chgData name="Anders Wendt" userId="5dd91ae6-9475-40e7-8ed1-e810b971c529" providerId="ADAL" clId="{8B18831A-C935-448F-BDEB-D3BB094A8FC4}" dt="2019-03-07T11:50:40.073" v="14" actId="14100"/>
        <pc:sldMkLst>
          <pc:docMk/>
          <pc:sldMk cId="2747064858" sldId="3989"/>
        </pc:sldMkLst>
        <pc:spChg chg="mod">
          <ac:chgData name="Anders Wendt" userId="5dd91ae6-9475-40e7-8ed1-e810b971c529" providerId="ADAL" clId="{8B18831A-C935-448F-BDEB-D3BB094A8FC4}" dt="2019-03-07T11:49:47.666" v="7" actId="14100"/>
          <ac:spMkLst>
            <pc:docMk/>
            <pc:sldMk cId="2747064858" sldId="3989"/>
            <ac:spMk id="9" creationId="{288AED11-0C79-4406-872E-190F615E9F6E}"/>
          </ac:spMkLst>
        </pc:spChg>
        <pc:grpChg chg="add mod">
          <ac:chgData name="Anders Wendt" userId="5dd91ae6-9475-40e7-8ed1-e810b971c529" providerId="ADAL" clId="{8B18831A-C935-448F-BDEB-D3BB094A8FC4}" dt="2019-03-07T11:50:40.073" v="14" actId="14100"/>
          <ac:grpSpMkLst>
            <pc:docMk/>
            <pc:sldMk cId="2747064858" sldId="3989"/>
            <ac:grpSpMk id="8" creationId="{B21996BC-EEA1-4CA0-BD2A-1C34ECC50926}"/>
          </ac:grpSpMkLst>
        </pc:grpChg>
        <pc:picChg chg="mod">
          <ac:chgData name="Anders Wendt" userId="5dd91ae6-9475-40e7-8ed1-e810b971c529" providerId="ADAL" clId="{8B18831A-C935-448F-BDEB-D3BB094A8FC4}" dt="2019-03-07T11:49:58.969" v="9" actId="1076"/>
          <ac:picMkLst>
            <pc:docMk/>
            <pc:sldMk cId="2747064858" sldId="3989"/>
            <ac:picMk id="2" creationId="{00000000-0000-0000-0000-000000000000}"/>
          </ac:picMkLst>
        </pc:picChg>
        <pc:picChg chg="del">
          <ac:chgData name="Anders Wendt" userId="5dd91ae6-9475-40e7-8ed1-e810b971c529" providerId="ADAL" clId="{8B18831A-C935-448F-BDEB-D3BB094A8FC4}" dt="2019-03-07T11:49:14.625" v="0" actId="478"/>
          <ac:picMkLst>
            <pc:docMk/>
            <pc:sldMk cId="2747064858" sldId="3989"/>
            <ac:picMk id="7" creationId="{6F871EC9-2F9E-494A-9C97-FC6C00C45190}"/>
          </ac:picMkLst>
        </pc:picChg>
        <pc:picChg chg="mod">
          <ac:chgData name="Anders Wendt" userId="5dd91ae6-9475-40e7-8ed1-e810b971c529" providerId="ADAL" clId="{8B18831A-C935-448F-BDEB-D3BB094A8FC4}" dt="2019-03-07T11:49:43.632" v="6" actId="14100"/>
          <ac:picMkLst>
            <pc:docMk/>
            <pc:sldMk cId="2747064858" sldId="3989"/>
            <ac:picMk id="10" creationId="{4D330A41-104D-4D4E-ACC6-796C86E9C931}"/>
          </ac:picMkLst>
        </pc:picChg>
      </pc:sldChg>
      <pc:sldChg chg="modSp">
        <pc:chgData name="Anders Wendt" userId="5dd91ae6-9475-40e7-8ed1-e810b971c529" providerId="ADAL" clId="{8B18831A-C935-448F-BDEB-D3BB094A8FC4}" dt="2019-03-07T16:29:42.540" v="16"/>
        <pc:sldMkLst>
          <pc:docMk/>
          <pc:sldMk cId="871188119" sldId="3994"/>
        </pc:sldMkLst>
        <pc:spChg chg="mod">
          <ac:chgData name="Anders Wendt" userId="5dd91ae6-9475-40e7-8ed1-e810b971c529" providerId="ADAL" clId="{8B18831A-C935-448F-BDEB-D3BB094A8FC4}" dt="2019-03-07T16:29:42.540" v="16"/>
          <ac:spMkLst>
            <pc:docMk/>
            <pc:sldMk cId="871188119" sldId="3994"/>
            <ac:spMk id="56" creationId="{A7157805-4605-4371-A36F-EB7480E831EC}"/>
          </ac:spMkLst>
        </pc:spChg>
      </pc:sldChg>
      <pc:sldChg chg="modSp">
        <pc:chgData name="Anders Wendt" userId="5dd91ae6-9475-40e7-8ed1-e810b971c529" providerId="ADAL" clId="{8B18831A-C935-448F-BDEB-D3BB094A8FC4}" dt="2019-03-18T12:43:46.832" v="118" actId="20577"/>
        <pc:sldMkLst>
          <pc:docMk/>
          <pc:sldMk cId="4204557295" sldId="3995"/>
        </pc:sldMkLst>
        <pc:spChg chg="mod">
          <ac:chgData name="Anders Wendt" userId="5dd91ae6-9475-40e7-8ed1-e810b971c529" providerId="ADAL" clId="{8B18831A-C935-448F-BDEB-D3BB094A8FC4}" dt="2019-03-07T16:31:02.297" v="21"/>
          <ac:spMkLst>
            <pc:docMk/>
            <pc:sldMk cId="4204557295" sldId="3995"/>
            <ac:spMk id="52" creationId="{D0915EB2-0BA3-4AEA-A223-2BB2885C4D5C}"/>
          </ac:spMkLst>
        </pc:spChg>
        <pc:graphicFrameChg chg="modGraphic">
          <ac:chgData name="Anders Wendt" userId="5dd91ae6-9475-40e7-8ed1-e810b971c529" providerId="ADAL" clId="{8B18831A-C935-448F-BDEB-D3BB094A8FC4}" dt="2019-03-18T12:43:46.832" v="118" actId="20577"/>
          <ac:graphicFrameMkLst>
            <pc:docMk/>
            <pc:sldMk cId="4204557295" sldId="3995"/>
            <ac:graphicFrameMk id="3" creationId="{A8D125CC-6249-4A94-B45A-5B3F0487B479}"/>
          </ac:graphicFrameMkLst>
        </pc:graphicFrameChg>
      </pc:sldChg>
      <pc:sldChg chg="modSp">
        <pc:chgData name="Anders Wendt" userId="5dd91ae6-9475-40e7-8ed1-e810b971c529" providerId="ADAL" clId="{8B18831A-C935-448F-BDEB-D3BB094A8FC4}" dt="2019-03-07T16:30:26.333" v="18"/>
        <pc:sldMkLst>
          <pc:docMk/>
          <pc:sldMk cId="2514450912" sldId="3997"/>
        </pc:sldMkLst>
        <pc:spChg chg="mod">
          <ac:chgData name="Anders Wendt" userId="5dd91ae6-9475-40e7-8ed1-e810b971c529" providerId="ADAL" clId="{8B18831A-C935-448F-BDEB-D3BB094A8FC4}" dt="2019-03-07T16:30:26.333" v="18"/>
          <ac:spMkLst>
            <pc:docMk/>
            <pc:sldMk cId="2514450912" sldId="3997"/>
            <ac:spMk id="53" creationId="{723E8F97-600E-4225-A217-2346A1F34BA8}"/>
          </ac:spMkLst>
        </pc:spChg>
      </pc:sldChg>
      <pc:sldChg chg="modSp">
        <pc:chgData name="Anders Wendt" userId="5dd91ae6-9475-40e7-8ed1-e810b971c529" providerId="ADAL" clId="{8B18831A-C935-448F-BDEB-D3BB094A8FC4}" dt="2019-03-18T12:35:11.401" v="28" actId="207"/>
        <pc:sldMkLst>
          <pc:docMk/>
          <pc:sldMk cId="99551099" sldId="3998"/>
        </pc:sldMkLst>
        <pc:spChg chg="mod">
          <ac:chgData name="Anders Wendt" userId="5dd91ae6-9475-40e7-8ed1-e810b971c529" providerId="ADAL" clId="{8B18831A-C935-448F-BDEB-D3BB094A8FC4}" dt="2019-03-18T12:35:11.401" v="28" actId="207"/>
          <ac:spMkLst>
            <pc:docMk/>
            <pc:sldMk cId="99551099" sldId="3998"/>
            <ac:spMk id="38" creationId="{AC9E8779-DC60-4F27-B961-A273B1867DC0}"/>
          </ac:spMkLst>
        </pc:spChg>
        <pc:spChg chg="mod">
          <ac:chgData name="Anders Wendt" userId="5dd91ae6-9475-40e7-8ed1-e810b971c529" providerId="ADAL" clId="{8B18831A-C935-448F-BDEB-D3BB094A8FC4}" dt="2019-03-07T16:30:39.145" v="19"/>
          <ac:spMkLst>
            <pc:docMk/>
            <pc:sldMk cId="99551099" sldId="3998"/>
            <ac:spMk id="67" creationId="{C719D885-28D3-4AD3-824A-3A5FA1F0693B}"/>
          </ac:spMkLst>
        </pc:spChg>
      </pc:sldChg>
      <pc:sldChg chg="modSp">
        <pc:chgData name="Anders Wendt" userId="5dd91ae6-9475-40e7-8ed1-e810b971c529" providerId="ADAL" clId="{8B18831A-C935-448F-BDEB-D3BB094A8FC4}" dt="2019-03-18T12:38:03.957" v="34" actId="255"/>
        <pc:sldMkLst>
          <pc:docMk/>
          <pc:sldMk cId="1390014603" sldId="3999"/>
        </pc:sldMkLst>
        <pc:spChg chg="mod">
          <ac:chgData name="Anders Wendt" userId="5dd91ae6-9475-40e7-8ed1-e810b971c529" providerId="ADAL" clId="{8B18831A-C935-448F-BDEB-D3BB094A8FC4}" dt="2019-03-18T12:37:49.697" v="32" actId="14100"/>
          <ac:spMkLst>
            <pc:docMk/>
            <pc:sldMk cId="1390014603" sldId="3999"/>
            <ac:spMk id="4" creationId="{05347130-60F1-4D37-A74E-6959183ACBB4}"/>
          </ac:spMkLst>
        </pc:spChg>
        <pc:spChg chg="mod">
          <ac:chgData name="Anders Wendt" userId="5dd91ae6-9475-40e7-8ed1-e810b971c529" providerId="ADAL" clId="{8B18831A-C935-448F-BDEB-D3BB094A8FC4}" dt="2019-03-07T16:31:45.910" v="25"/>
          <ac:spMkLst>
            <pc:docMk/>
            <pc:sldMk cId="1390014603" sldId="3999"/>
            <ac:spMk id="28" creationId="{F18DC537-9AA9-4ABA-804A-5FE6B9A997FD}"/>
          </ac:spMkLst>
        </pc:spChg>
        <pc:graphicFrameChg chg="modGraphic">
          <ac:chgData name="Anders Wendt" userId="5dd91ae6-9475-40e7-8ed1-e810b971c529" providerId="ADAL" clId="{8B18831A-C935-448F-BDEB-D3BB094A8FC4}" dt="2019-03-18T12:38:03.957" v="34" actId="255"/>
          <ac:graphicFrameMkLst>
            <pc:docMk/>
            <pc:sldMk cId="1390014603" sldId="3999"/>
            <ac:graphicFrameMk id="3" creationId="{0B142B57-DFDC-43D6-A9B2-8D08D4D44BF9}"/>
          </ac:graphicFrameMkLst>
        </pc:graphicFrameChg>
      </pc:sldChg>
      <pc:sldChg chg="modSp">
        <pc:chgData name="Anders Wendt" userId="5dd91ae6-9475-40e7-8ed1-e810b971c529" providerId="ADAL" clId="{8B18831A-C935-448F-BDEB-D3BB094A8FC4}" dt="2019-03-07T16:31:33.460" v="24"/>
        <pc:sldMkLst>
          <pc:docMk/>
          <pc:sldMk cId="3338285111" sldId="4004"/>
        </pc:sldMkLst>
        <pc:spChg chg="mod">
          <ac:chgData name="Anders Wendt" userId="5dd91ae6-9475-40e7-8ed1-e810b971c529" providerId="ADAL" clId="{8B18831A-C935-448F-BDEB-D3BB094A8FC4}" dt="2019-03-07T16:31:33.460" v="24"/>
          <ac:spMkLst>
            <pc:docMk/>
            <pc:sldMk cId="3338285111" sldId="4004"/>
            <ac:spMk id="68" creationId="{F218B193-48CC-4836-91B2-43AB453B2383}"/>
          </ac:spMkLst>
        </pc:spChg>
      </pc:sldChg>
      <pc:sldChg chg="modSp">
        <pc:chgData name="Anders Wendt" userId="5dd91ae6-9475-40e7-8ed1-e810b971c529" providerId="ADAL" clId="{8B18831A-C935-448F-BDEB-D3BB094A8FC4}" dt="2019-03-07T16:31:57.333" v="26"/>
        <pc:sldMkLst>
          <pc:docMk/>
          <pc:sldMk cId="464707266" sldId="4005"/>
        </pc:sldMkLst>
        <pc:spChg chg="mod">
          <ac:chgData name="Anders Wendt" userId="5dd91ae6-9475-40e7-8ed1-e810b971c529" providerId="ADAL" clId="{8B18831A-C935-448F-BDEB-D3BB094A8FC4}" dt="2019-03-07T16:31:57.333" v="26"/>
          <ac:spMkLst>
            <pc:docMk/>
            <pc:sldMk cId="464707266" sldId="4005"/>
            <ac:spMk id="28" creationId="{F18DC537-9AA9-4ABA-804A-5FE6B9A997FD}"/>
          </ac:spMkLst>
        </pc:spChg>
      </pc:sldChg>
      <pc:sldChg chg="del">
        <pc:chgData name="Anders Wendt" userId="5dd91ae6-9475-40e7-8ed1-e810b971c529" providerId="ADAL" clId="{8B18831A-C935-448F-BDEB-D3BB094A8FC4}" dt="2019-03-08T08:39:04.774" v="27"/>
        <pc:sldMkLst>
          <pc:docMk/>
          <pc:sldMk cId="947078745" sldId="4533"/>
        </pc:sldMkLst>
      </pc:sldChg>
      <pc:sldChg chg="del">
        <pc:chgData name="Anders Wendt" userId="5dd91ae6-9475-40e7-8ed1-e810b971c529" providerId="ADAL" clId="{8B18831A-C935-448F-BDEB-D3BB094A8FC4}" dt="2019-03-08T08:39:04.774" v="27"/>
        <pc:sldMkLst>
          <pc:docMk/>
          <pc:sldMk cId="2343692594" sldId="45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96E981-6B0D-4C6F-A2A4-14C5662A3F88}" type="datetimeFigureOut">
              <a:rPr lang="en-US" smtClean="0"/>
              <a:t>3/18/2019</a:t>
            </a:fld>
            <a:endParaRPr lang="en-US"/>
          </a:p>
        </p:txBody>
      </p:sp>
      <p:sp>
        <p:nvSpPr>
          <p:cNvPr id="4" name="Slide Image Placeholder 3"/>
          <p:cNvSpPr>
            <a:spLocks noGrp="1" noRot="1" noChangeAspect="1"/>
          </p:cNvSpPr>
          <p:nvPr>
            <p:ph type="sldImg" idx="2"/>
          </p:nvPr>
        </p:nvSpPr>
        <p:spPr>
          <a:xfrm>
            <a:off x="715963" y="1162050"/>
            <a:ext cx="5578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74C9D2-2FEB-44EF-825B-1BD7A0984881}" type="slidenum">
              <a:rPr lang="en-US" smtClean="0"/>
              <a:t>‹#›</a:t>
            </a:fld>
            <a:endParaRPr lang="en-US"/>
          </a:p>
        </p:txBody>
      </p:sp>
    </p:spTree>
    <p:extLst>
      <p:ext uri="{BB962C8B-B14F-4D97-AF65-F5344CB8AC3E}">
        <p14:creationId xmlns:p14="http://schemas.microsoft.com/office/powerpoint/2010/main" val="213853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60022FF4-9EEF-472E-9239-BB1EC27BE0C9}"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374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6900"/>
          </a:xfrm>
        </p:spPr>
      </p:sp>
      <p:sp>
        <p:nvSpPr>
          <p:cNvPr id="3" name="Notes Placeholder 2"/>
          <p:cNvSpPr>
            <a:spLocks noGrp="1"/>
          </p:cNvSpPr>
          <p:nvPr>
            <p:ph type="body" idx="1"/>
          </p:nvPr>
        </p:nvSpPr>
        <p:spPr/>
        <p:txBody>
          <a:bodyPr/>
          <a:lstStyle/>
          <a:p>
            <a:r>
              <a:rPr lang="en-US"/>
              <a:t>Cloud Migration Services: $7B</a:t>
            </a:r>
          </a:p>
          <a:p>
            <a:r>
              <a:rPr lang="en-US"/>
              <a:t>Azure market: $500B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17AD1-A9EB-438C-8DA5-F7A9CC165C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01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374C9D2-2FEB-44EF-825B-1BD7A0984881}" type="slidenum">
              <a:rPr lang="en-US" smtClean="0"/>
              <a:t>4</a:t>
            </a:fld>
            <a:endParaRPr lang="en-US"/>
          </a:p>
        </p:txBody>
      </p:sp>
    </p:spTree>
    <p:extLst>
      <p:ext uri="{BB962C8B-B14F-4D97-AF65-F5344CB8AC3E}">
        <p14:creationId xmlns:p14="http://schemas.microsoft.com/office/powerpoint/2010/main" val="426588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374C9D2-2FEB-44EF-825B-1BD7A0984881}" type="slidenum">
              <a:rPr lang="en-US" smtClean="0"/>
              <a:t>10</a:t>
            </a:fld>
            <a:endParaRPr lang="en-US"/>
          </a:p>
        </p:txBody>
      </p:sp>
    </p:spTree>
    <p:extLst>
      <p:ext uri="{BB962C8B-B14F-4D97-AF65-F5344CB8AC3E}">
        <p14:creationId xmlns:p14="http://schemas.microsoft.com/office/powerpoint/2010/main" val="60897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374C9D2-2FEB-44EF-825B-1BD7A0984881}" type="slidenum">
              <a:rPr lang="en-US" smtClean="0"/>
              <a:t>11</a:t>
            </a:fld>
            <a:endParaRPr lang="en-US"/>
          </a:p>
        </p:txBody>
      </p:sp>
    </p:spTree>
    <p:extLst>
      <p:ext uri="{BB962C8B-B14F-4D97-AF65-F5344CB8AC3E}">
        <p14:creationId xmlns:p14="http://schemas.microsoft.com/office/powerpoint/2010/main" val="197157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374C9D2-2FEB-44EF-825B-1BD7A0984881}" type="slidenum">
              <a:rPr lang="en-US" smtClean="0"/>
              <a:t>12</a:t>
            </a:fld>
            <a:endParaRPr lang="en-US"/>
          </a:p>
        </p:txBody>
      </p:sp>
    </p:spTree>
    <p:extLst>
      <p:ext uri="{BB962C8B-B14F-4D97-AF65-F5344CB8AC3E}">
        <p14:creationId xmlns:p14="http://schemas.microsoft.com/office/powerpoint/2010/main" val="61816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374C9D2-2FEB-44EF-825B-1BD7A0984881}" type="slidenum">
              <a:rPr lang="en-US" smtClean="0"/>
              <a:t>15</a:t>
            </a:fld>
            <a:endParaRPr lang="en-US"/>
          </a:p>
        </p:txBody>
      </p:sp>
    </p:spTree>
    <p:extLst>
      <p:ext uri="{BB962C8B-B14F-4D97-AF65-F5344CB8AC3E}">
        <p14:creationId xmlns:p14="http://schemas.microsoft.com/office/powerpoint/2010/main" val="301904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374C9D2-2FEB-44EF-825B-1BD7A0984881}" type="slidenum">
              <a:rPr lang="en-US" smtClean="0"/>
              <a:t>16</a:t>
            </a:fld>
            <a:endParaRPr lang="en-US"/>
          </a:p>
        </p:txBody>
      </p:sp>
    </p:spTree>
    <p:extLst>
      <p:ext uri="{BB962C8B-B14F-4D97-AF65-F5344CB8AC3E}">
        <p14:creationId xmlns:p14="http://schemas.microsoft.com/office/powerpoint/2010/main" val="191926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event nam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211265"/>
            <a:ext cx="9143936" cy="1828800"/>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74703" y="3040065"/>
            <a:ext cx="9143937" cy="730183"/>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74639" y="3770247"/>
            <a:ext cx="9144000" cy="461665"/>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sp>
        <p:nvSpPr>
          <p:cNvPr id="2" name="Footer Placeholder 1">
            <a:extLst>
              <a:ext uri="{FF2B5EF4-FFF2-40B4-BE49-F238E27FC236}">
                <a16:creationId xmlns:a16="http://schemas.microsoft.com/office/drawing/2014/main" id="{DF41B637-9B57-4AD5-9ABA-589E3AD4309C}"/>
              </a:ext>
            </a:extLst>
          </p:cNvPr>
          <p:cNvSpPr>
            <a:spLocks noGrp="1"/>
          </p:cNvSpPr>
          <p:nvPr>
            <p:ph type="ftr" sz="quarter" idx="14"/>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46CE909C-D8D8-4548-AFF7-7F2B66224275}"/>
              </a:ext>
            </a:extLst>
          </p:cNvPr>
          <p:cNvSpPr>
            <a:spLocks noGrp="1"/>
          </p:cNvSpPr>
          <p:nvPr>
            <p:ph type="sldNum" sz="quarter" idx="15"/>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948739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77834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6"/>
            <a:ext cx="9966960" cy="917575"/>
          </a:xfrm>
        </p:spPr>
        <p:txBody>
          <a:bodyPr lIns="182880"/>
          <a:lstStyle>
            <a:lvl1pPr>
              <a:defRPr sz="3600" spc="-49"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37257001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32181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8"/>
            <a:ext cx="10056812" cy="1181862"/>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40" y="3954463"/>
            <a:ext cx="10058401" cy="738664"/>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407291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8"/>
            <a:ext cx="10056812" cy="1181862"/>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616272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181862"/>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5527575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181862"/>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9191084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181862"/>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120346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4"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03560760"/>
      </p:ext>
    </p:extLst>
  </p:cSld>
  <p:clrMapOvr>
    <a:masterClrMapping/>
  </p:clrMapOvr>
  <p:transition>
    <p:fade/>
  </p:transition>
  <p:extLst mod="1">
    <p:ext uri="{DCECCB84-F9BA-43D5-87BE-67443E8EF086}">
      <p15:sldGuideLst xmlns:p15="http://schemas.microsoft.com/office/powerpoint/2012/main">
        <p15:guide id="1" pos="34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quare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4"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27244412"/>
      </p:ext>
    </p:extLst>
  </p:cSld>
  <p:clrMapOvr>
    <a:masterClrMapping/>
  </p:clrMapOvr>
  <p:transition>
    <p:fade/>
  </p:transition>
  <p:extLst mod="1">
    <p:ext uri="{DCECCB84-F9BA-43D5-87BE-67443E8EF086}">
      <p15:sldGuideLst xmlns:p15="http://schemas.microsoft.com/office/powerpoint/2012/main">
        <p15:guide id="1" pos="34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434709" cy="699452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spTree>
    <p:extLst>
      <p:ext uri="{BB962C8B-B14F-4D97-AF65-F5344CB8AC3E}">
        <p14:creationId xmlns:p14="http://schemas.microsoft.com/office/powerpoint/2010/main" val="278279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668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7981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831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2270177"/>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2458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484854"/>
            <a:ext cx="1452989" cy="310896"/>
          </a:xfrm>
          <a:prstGeom prst="rect">
            <a:avLst/>
          </a:prstGeom>
        </p:spPr>
      </p:pic>
    </p:spTree>
    <p:extLst>
      <p:ext uri="{BB962C8B-B14F-4D97-AF65-F5344CB8AC3E}">
        <p14:creationId xmlns:p14="http://schemas.microsoft.com/office/powerpoint/2010/main" val="2796852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2"/>
            <a:ext cx="11887200" cy="2443746"/>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7315480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204033" y="169565"/>
            <a:ext cx="11998372" cy="668571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49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2390347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5951435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297993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3" y="3955786"/>
            <a:ext cx="7315137" cy="1828007"/>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spTree>
    <p:extLst>
      <p:ext uri="{BB962C8B-B14F-4D97-AF65-F5344CB8AC3E}">
        <p14:creationId xmlns:p14="http://schemas.microsoft.com/office/powerpoint/2010/main" val="8073770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9529596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Only">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A581C7-9EE7-4893-A8FF-B984BE30019A}"/>
              </a:ext>
            </a:extLst>
          </p:cNvPr>
          <p:cNvSpPr>
            <a:spLocks noGrp="1"/>
          </p:cNvSpPr>
          <p:nvPr>
            <p:ph type="title"/>
          </p:nvPr>
        </p:nvSpPr>
        <p:spPr>
          <a:xfrm>
            <a:off x="2197243" y="295275"/>
            <a:ext cx="9966960" cy="917575"/>
          </a:xfrm>
        </p:spPr>
        <p:txBody>
          <a:bodyPr lIns="182880"/>
          <a:lstStyle>
            <a:lvl1pPr>
              <a:defRPr sz="3599" spc="-5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7142690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224675836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2AB1-6822-4906-894A-EC56D75B19C3}"/>
              </a:ext>
            </a:extLst>
          </p:cNvPr>
          <p:cNvSpPr>
            <a:spLocks noGrp="1"/>
          </p:cNvSpPr>
          <p:nvPr>
            <p:ph type="title"/>
          </p:nvPr>
        </p:nvSpPr>
        <p:spPr>
          <a:xfrm>
            <a:off x="855009" y="372396"/>
            <a:ext cx="10726460" cy="10433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AD89C96-8A73-46C9-87B2-06094FB9F14B}"/>
              </a:ext>
            </a:extLst>
          </p:cNvPr>
          <p:cNvSpPr>
            <a:spLocks noGrp="1"/>
          </p:cNvSpPr>
          <p:nvPr>
            <p:ph type="sldNum" sz="quarter" idx="10"/>
          </p:nvPr>
        </p:nvSpPr>
        <p:spPr/>
        <p:txBody>
          <a:bodyPr/>
          <a:lstStyle/>
          <a:p>
            <a:fld id="{010A403A-C50C-3C41-8610-9E29C5CF177C}" type="slidenum">
              <a:rPr lang="en-US" smtClean="0"/>
              <a:pPr/>
              <a:t>‹#›</a:t>
            </a:fld>
            <a:endParaRPr lang="en-US"/>
          </a:p>
        </p:txBody>
      </p:sp>
    </p:spTree>
    <p:extLst>
      <p:ext uri="{BB962C8B-B14F-4D97-AF65-F5344CB8AC3E}">
        <p14:creationId xmlns:p14="http://schemas.microsoft.com/office/powerpoint/2010/main" val="31299361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57845683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B4A430-C342-4F7F-A112-CD52E05D4E61}"/>
              </a:ext>
            </a:extLst>
          </p:cNvPr>
          <p:cNvSpPr>
            <a:spLocks noGrp="1"/>
          </p:cNvSpPr>
          <p:nvPr>
            <p:ph type="ftr" sz="quarter" idx="10"/>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3600C3B3-4F10-4E88-B027-2E706D8CDE21}"/>
              </a:ext>
            </a:extLst>
          </p:cNvPr>
          <p:cNvSpPr>
            <a:spLocks noGrp="1"/>
          </p:cNvSpPr>
          <p:nvPr>
            <p:ph type="sldNum" sz="quarter" idx="11"/>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294833208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76009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14510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2025170"/>
          </a:xfrm>
        </p:spPr>
        <p:txBody>
          <a:bodyPr>
            <a:spAutoFit/>
          </a:bodyPr>
          <a:lstStyle>
            <a:lvl1pPr>
              <a:defRPr sz="3598">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801504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2025170"/>
          </a:xfrm>
        </p:spPr>
        <p:txBody>
          <a:bodyPr>
            <a:spAutoFit/>
          </a:bodyPr>
          <a:lstStyle>
            <a:lvl1pPr>
              <a:defRPr sz="3598"/>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0595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quare photo">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19179"/>
            <a:ext cx="4937760" cy="1835285"/>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73050" y="3954465"/>
            <a:ext cx="4937760" cy="731528"/>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7582" y="6208933"/>
            <a:ext cx="1452989" cy="310896"/>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40365" y="2"/>
            <a:ext cx="6994345" cy="6994524"/>
          </a:xfrm>
          <a:prstGeom prst="rect">
            <a:avLst/>
          </a:prstGeom>
        </p:spPr>
      </p:pic>
    </p:spTree>
    <p:extLst>
      <p:ext uri="{BB962C8B-B14F-4D97-AF65-F5344CB8AC3E}">
        <p14:creationId xmlns:p14="http://schemas.microsoft.com/office/powerpoint/2010/main" val="3138661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9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73212"/>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73212"/>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71595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73212"/>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73212"/>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4936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85506"/>
          </a:xfrm>
        </p:spPr>
        <p:txBody>
          <a:bodyPr wrap="square">
            <a:spAutoFit/>
          </a:bodyPr>
          <a:lstStyle>
            <a:lvl1pPr marL="287227" indent="-287227">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85506"/>
          </a:xfrm>
        </p:spPr>
        <p:txBody>
          <a:bodyPr wrap="square">
            <a:spAutoFit/>
          </a:bodyPr>
          <a:lstStyle>
            <a:lvl1pPr marL="287227" indent="-287227">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2527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2851"/>
            <a:ext cx="5486399" cy="1985506"/>
          </a:xfrm>
        </p:spPr>
        <p:txBody>
          <a:bodyPr wrap="square">
            <a:spAutoFit/>
          </a:bodyPr>
          <a:lstStyle>
            <a:lvl1pPr marL="287227" indent="-287227">
              <a:spcBef>
                <a:spcPts val="1224"/>
              </a:spcBef>
              <a:buClr>
                <a:schemeClr val="tx1"/>
              </a:buClr>
              <a:buFont typeface="Arial" pitchFamily="34" charset="0"/>
              <a:buChar char="•"/>
              <a:defRPr sz="3198"/>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1"/>
            <a:ext cx="5486399" cy="1985506"/>
          </a:xfrm>
        </p:spPr>
        <p:txBody>
          <a:bodyPr wrap="square">
            <a:spAutoFit/>
          </a:bodyPr>
          <a:lstStyle>
            <a:lvl1pPr marL="287227" indent="-287227">
              <a:spcBef>
                <a:spcPts val="1224"/>
              </a:spcBef>
              <a:buClr>
                <a:schemeClr val="tx1"/>
              </a:buClr>
              <a:buFont typeface="Arial" pitchFamily="34" charset="0"/>
              <a:buChar char="•"/>
              <a:defRPr sz="3198"/>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27271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134647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6"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40" y="3954465"/>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466172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196"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9177603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6"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070026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6"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162692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59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50"/>
            <a:ext cx="11888787" cy="2308324"/>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33FD1A6F-BB11-4C8B-90C5-F21FB2643997}"/>
              </a:ext>
            </a:extLst>
          </p:cNvPr>
          <p:cNvSpPr>
            <a:spLocks noGrp="1"/>
          </p:cNvSpPr>
          <p:nvPr>
            <p:ph type="ftr" sz="quarter" idx="11"/>
          </p:nvPr>
        </p:nvSpPr>
        <p:spPr/>
        <p:txBody>
          <a:bodyPr/>
          <a:lstStyle/>
          <a:p>
            <a:r>
              <a:rPr lang="en-US"/>
              <a:t>Microsoft confidential - INTERNAL USE ONLY</a:t>
            </a:r>
          </a:p>
        </p:txBody>
      </p:sp>
      <p:sp>
        <p:nvSpPr>
          <p:cNvPr id="5" name="Slide Number Placeholder 4">
            <a:extLst>
              <a:ext uri="{FF2B5EF4-FFF2-40B4-BE49-F238E27FC236}">
                <a16:creationId xmlns:a16="http://schemas.microsoft.com/office/drawing/2014/main" id="{A97FCCFE-08AB-4DD2-B87A-870995B1813D}"/>
              </a:ext>
            </a:extLst>
          </p:cNvPr>
          <p:cNvSpPr>
            <a:spLocks noGrp="1"/>
          </p:cNvSpPr>
          <p:nvPr>
            <p:ph type="sldNum" sz="quarter" idx="12"/>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133019590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196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0506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5" tIns="46625" rIns="46625" bIns="46625"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74638" y="1221159"/>
            <a:ext cx="11887199" cy="1995931"/>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60309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5" y="233152"/>
            <a:ext cx="11375536" cy="762786"/>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29665" y="1476621"/>
            <a:ext cx="11375536" cy="2106474"/>
          </a:xfrm>
          <a:prstGeom prst="rect">
            <a:avLst/>
          </a:prstGeom>
        </p:spPr>
        <p:txBody>
          <a:bodyPr/>
          <a:lstStyle>
            <a:lvl1pPr marL="289622" indent="-289622">
              <a:buFont typeface="Wingdings" pitchFamily="2" charset="2"/>
              <a:buChar char=""/>
              <a:defRPr sz="4096"/>
            </a:lvl1pPr>
            <a:lvl2pPr marL="527472" indent="-237848">
              <a:buFont typeface="Wingdings" pitchFamily="2" charset="2"/>
              <a:buChar char=""/>
              <a:defRPr>
                <a:latin typeface="+mn-lt"/>
              </a:defRPr>
            </a:lvl2pPr>
            <a:lvl3pPr marL="755610" indent="-228139">
              <a:buFont typeface="Wingdings" pitchFamily="2" charset="2"/>
              <a:buChar char=""/>
              <a:tabLst/>
              <a:defRPr>
                <a:latin typeface="+mn-lt"/>
              </a:defRPr>
            </a:lvl3pPr>
            <a:lvl4pPr marL="931972" indent="-176363">
              <a:buFont typeface="Wingdings" pitchFamily="2" charset="2"/>
              <a:buChar char=""/>
              <a:defRPr>
                <a:latin typeface="+mn-lt"/>
              </a:defRPr>
            </a:lvl4pPr>
            <a:lvl5pPr marL="1108336" indent="-17636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4337" tIns="62168" rIns="124337" bIns="62168" anchor="ctr"/>
          <a:lstStyle>
            <a:lvl1pPr algn="l">
              <a:defRPr sz="1598">
                <a:gradFill>
                  <a:gsLst>
                    <a:gs pos="100000">
                      <a:schemeClr val="bg2"/>
                    </a:gs>
                    <a:gs pos="0">
                      <a:schemeClr val="bg2"/>
                    </a:gs>
                  </a:gsLst>
                  <a:lin ang="5400000" scaled="0"/>
                </a:gradFill>
              </a:defRPr>
            </a:lvl1pPr>
          </a:lstStyle>
          <a:p>
            <a:pPr defTabSz="931934"/>
            <a:fld id="{727B4C2D-45E2-4621-8491-2995EB46A674}" type="slidenum">
              <a:rPr lang="en-US" smtClean="0">
                <a:gradFill>
                  <a:gsLst>
                    <a:gs pos="100000">
                      <a:srgbClr val="797A7D"/>
                    </a:gs>
                    <a:gs pos="0">
                      <a:srgbClr val="797A7D"/>
                    </a:gs>
                  </a:gsLst>
                  <a:lin ang="5400000" scaled="0"/>
                </a:gradFill>
              </a:rPr>
              <a:pPr defTabSz="931934"/>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9097179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4" y="1211288"/>
            <a:ext cx="11888787" cy="23117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6136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4" y="1211288"/>
            <a:ext cx="11888787" cy="23117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DE9B65E-174E-49D8-A8D9-7C8976AF1A69}"/>
              </a:ext>
            </a:extLst>
          </p:cNvPr>
          <p:cNvSpPr>
            <a:spLocks noGrp="1"/>
          </p:cNvSpPr>
          <p:nvPr>
            <p:ph type="ftr" sz="quarter" idx="11"/>
          </p:nvPr>
        </p:nvSpPr>
        <p:spPr/>
        <p:txBody>
          <a:bodyPr/>
          <a:lstStyle/>
          <a:p>
            <a:r>
              <a:rPr lang="en-US"/>
              <a:t>Microsoft confidential - INTERNAL USE ONLY</a:t>
            </a:r>
          </a:p>
        </p:txBody>
      </p:sp>
      <p:sp>
        <p:nvSpPr>
          <p:cNvPr id="4" name="Slide Number Placeholder 3">
            <a:extLst>
              <a:ext uri="{FF2B5EF4-FFF2-40B4-BE49-F238E27FC236}">
                <a16:creationId xmlns:a16="http://schemas.microsoft.com/office/drawing/2014/main" id="{2867BBE1-5D59-400A-8962-7FC55BD2269C}"/>
              </a:ext>
            </a:extLst>
          </p:cNvPr>
          <p:cNvSpPr>
            <a:spLocks noGrp="1"/>
          </p:cNvSpPr>
          <p:nvPr>
            <p:ph type="sldNum" sz="quarter" idx="12"/>
          </p:nvPr>
        </p:nvSpPr>
        <p:spPr/>
        <p:txBody>
          <a:bodyPr/>
          <a:lstStyle/>
          <a:p>
            <a:fld id="{33DBC093-5EBC-4BD1-9024-3E8B29292139}" type="slidenum">
              <a:rPr lang="en-US" smtClean="0"/>
              <a:t>‹#›</a:t>
            </a:fld>
            <a:endParaRPr lang="en-US"/>
          </a:p>
        </p:txBody>
      </p:sp>
    </p:spTree>
    <p:extLst>
      <p:ext uri="{BB962C8B-B14F-4D97-AF65-F5344CB8AC3E}">
        <p14:creationId xmlns:p14="http://schemas.microsoft.com/office/powerpoint/2010/main" val="34560158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1287"/>
            <a:ext cx="5486399" cy="2157514"/>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40" y="1211289"/>
            <a:ext cx="5486399" cy="2123658"/>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698746" marR="0" lvl="1" indent="-448193" algn="l" defTabSz="914367" rtl="0" eaLnBrk="1" fontAlgn="auto" latinLnBrk="0" hangingPunct="1">
              <a:lnSpc>
                <a:spcPct val="90000"/>
              </a:lnSpc>
              <a:spcBef>
                <a:spcPct val="20000"/>
              </a:spcBef>
              <a:spcAft>
                <a:spcPts val="0"/>
              </a:spcAft>
              <a:buClrTx/>
              <a:buSzPct val="90000"/>
              <a:tabLst/>
            </a:pPr>
            <a:r>
              <a:rPr lang="en-US"/>
              <a:t>Second level</a:t>
            </a:r>
          </a:p>
          <a:p>
            <a:pPr marL="890161" marR="0" lvl="2" indent="-448193" algn="l" defTabSz="914367" rtl="0" eaLnBrk="1" fontAlgn="auto" latinLnBrk="0" hangingPunct="1">
              <a:lnSpc>
                <a:spcPct val="90000"/>
              </a:lnSpc>
              <a:spcBef>
                <a:spcPct val="20000"/>
              </a:spcBef>
              <a:spcAft>
                <a:spcPts val="0"/>
              </a:spcAft>
              <a:buClrTx/>
              <a:buSzPct val="90000"/>
              <a:tabLst/>
            </a:pPr>
            <a:r>
              <a:rPr lang="en-US"/>
              <a:t>Third level</a:t>
            </a:r>
          </a:p>
          <a:p>
            <a:pPr marL="1087802" marR="0" lvl="3" indent="-448193" algn="l" defTabSz="914367" rtl="0" eaLnBrk="1" fontAlgn="auto" latinLnBrk="0" hangingPunct="1">
              <a:lnSpc>
                <a:spcPct val="90000"/>
              </a:lnSpc>
              <a:spcBef>
                <a:spcPct val="20000"/>
              </a:spcBef>
              <a:spcAft>
                <a:spcPts val="0"/>
              </a:spcAft>
              <a:buClrTx/>
              <a:buSzPct val="90000"/>
              <a:tabLst/>
            </a:pPr>
            <a:r>
              <a:rPr lang="en-US"/>
              <a:t>Fourth level</a:t>
            </a:r>
          </a:p>
          <a:p>
            <a:pPr marL="1285443" marR="0" lvl="4" indent="-448193" algn="l" defTabSz="914367" rtl="0" eaLnBrk="1" fontAlgn="auto" latinLnBrk="0" hangingPunct="1">
              <a:lnSpc>
                <a:spcPct val="90000"/>
              </a:lnSpc>
              <a:spcBef>
                <a:spcPct val="20000"/>
              </a:spcBef>
              <a:spcAft>
                <a:spcPts val="0"/>
              </a:spcAft>
              <a:buClrTx/>
              <a:buSzPct val="90000"/>
              <a:tabLst/>
            </a:pPr>
            <a:r>
              <a:rPr lang="en-US"/>
              <a:t>Fifth level</a:t>
            </a:r>
          </a:p>
        </p:txBody>
      </p:sp>
    </p:spTree>
    <p:extLst>
      <p:ext uri="{BB962C8B-B14F-4D97-AF65-F5344CB8AC3E}">
        <p14:creationId xmlns:p14="http://schemas.microsoft.com/office/powerpoint/2010/main" val="9010859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1" y="1211287"/>
            <a:ext cx="5486399" cy="2157514"/>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40" y="1211289"/>
            <a:ext cx="5486399" cy="2123658"/>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418625" marR="0" lvl="1" indent="-168072"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Second level</a:t>
            </a:r>
          </a:p>
          <a:p>
            <a:pPr marL="627160" marR="0" lvl="2" indent="-185191"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Third level</a:t>
            </a:r>
          </a:p>
          <a:p>
            <a:pPr marL="812350" marR="0" lvl="3" indent="-172742"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Fourth level</a:t>
            </a:r>
          </a:p>
          <a:p>
            <a:pPr marL="1003766" marR="0" lvl="4" indent="-16651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38573287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2.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1" y="1212851"/>
            <a:ext cx="11887198" cy="2308324"/>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rot="5400000">
            <a:off x="9371796" y="3072300"/>
            <a:ext cx="6995160" cy="849926"/>
          </a:xfrm>
          <a:prstGeom prst="rect">
            <a:avLst/>
          </a:prstGeom>
        </p:spPr>
      </p:pic>
      <p:sp>
        <p:nvSpPr>
          <p:cNvPr id="3" name="Slide Number Placeholder 2">
            <a:extLst>
              <a:ext uri="{FF2B5EF4-FFF2-40B4-BE49-F238E27FC236}">
                <a16:creationId xmlns:a16="http://schemas.microsoft.com/office/drawing/2014/main" id="{9CC8298D-CB2A-4EEB-9F16-3565BD760BDD}"/>
              </a:ext>
            </a:extLst>
          </p:cNvPr>
          <p:cNvSpPr>
            <a:spLocks noGrp="1"/>
          </p:cNvSpPr>
          <p:nvPr>
            <p:ph type="sldNum" sz="quarter" idx="4"/>
          </p:nvPr>
        </p:nvSpPr>
        <p:spPr>
          <a:xfrm>
            <a:off x="9165604" y="6483350"/>
            <a:ext cx="2797175" cy="371475"/>
          </a:xfrm>
          <a:prstGeom prst="rect">
            <a:avLst/>
          </a:prstGeom>
        </p:spPr>
        <p:txBody>
          <a:bodyPr vert="horz" lIns="91440" tIns="45720" rIns="0" bIns="45720" rtlCol="0" anchor="ctr"/>
          <a:lstStyle>
            <a:lvl1pPr algn="r">
              <a:defRPr sz="1176">
                <a:solidFill>
                  <a:schemeClr val="tx1">
                    <a:tint val="75000"/>
                  </a:schemeClr>
                </a:solidFill>
              </a:defRPr>
            </a:lvl1pPr>
          </a:lstStyle>
          <a:p>
            <a:fld id="{33DBC093-5EBC-4BD1-9024-3E8B29292139}" type="slidenum">
              <a:rPr lang="en-US" smtClean="0"/>
              <a:t>‹#›</a:t>
            </a:fld>
            <a:endParaRPr lang="en-US"/>
          </a:p>
        </p:txBody>
      </p:sp>
      <p:sp>
        <p:nvSpPr>
          <p:cNvPr id="6" name="Footer Placeholder 5">
            <a:extLst>
              <a:ext uri="{FF2B5EF4-FFF2-40B4-BE49-F238E27FC236}">
                <a16:creationId xmlns:a16="http://schemas.microsoft.com/office/drawing/2014/main" id="{F3635E8B-E194-4BB6-B8B2-A0F7405F9068}"/>
              </a:ext>
            </a:extLst>
          </p:cNvPr>
          <p:cNvSpPr>
            <a:spLocks noGrp="1"/>
          </p:cNvSpPr>
          <p:nvPr>
            <p:ph type="ftr" sz="quarter" idx="3"/>
          </p:nvPr>
        </p:nvSpPr>
        <p:spPr>
          <a:xfrm>
            <a:off x="4119564" y="6483350"/>
            <a:ext cx="4197350" cy="371475"/>
          </a:xfrm>
          <a:prstGeom prst="rect">
            <a:avLst/>
          </a:prstGeom>
        </p:spPr>
        <p:txBody>
          <a:bodyPr vert="horz" lIns="91440" tIns="45720" rIns="91440" bIns="45720" rtlCol="0" anchor="ctr"/>
          <a:lstStyle>
            <a:lvl1pPr algn="ctr">
              <a:defRPr sz="1176" b="0">
                <a:solidFill>
                  <a:schemeClr val="tx1">
                    <a:tint val="75000"/>
                  </a:schemeClr>
                </a:solidFill>
              </a:defRPr>
            </a:lvl1pPr>
          </a:lstStyle>
          <a:p>
            <a:r>
              <a:rPr lang="en-US"/>
              <a:t>Microsoft confidential - INTERNAL USE ONLY</a:t>
            </a:r>
          </a:p>
        </p:txBody>
      </p:sp>
    </p:spTree>
    <p:extLst>
      <p:ext uri="{BB962C8B-B14F-4D97-AF65-F5344CB8AC3E}">
        <p14:creationId xmlns:p14="http://schemas.microsoft.com/office/powerpoint/2010/main" val="2458755405"/>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276" r:id="rId14"/>
    <p:sldLayoutId id="2147484277" r:id="rId15"/>
    <p:sldLayoutId id="2147484278" r:id="rId16"/>
    <p:sldLayoutId id="2147484279" r:id="rId17"/>
    <p:sldLayoutId id="2147484280" r:id="rId18"/>
    <p:sldLayoutId id="2147484281" r:id="rId19"/>
    <p:sldLayoutId id="2147484282" r:id="rId20"/>
    <p:sldLayoutId id="2147484283" r:id="rId21"/>
    <p:sldLayoutId id="2147484294" r:id="rId22"/>
    <p:sldLayoutId id="2147484284" r:id="rId23"/>
    <p:sldLayoutId id="2147484285" r:id="rId24"/>
    <p:sldLayoutId id="2147484286" r:id="rId25"/>
    <p:sldLayoutId id="2147484293" r:id="rId26"/>
    <p:sldLayoutId id="2147484295" r:id="rId27"/>
    <p:sldLayoutId id="2147484296" r:id="rId28"/>
    <p:sldLayoutId id="2147484297" r:id="rId29"/>
    <p:sldLayoutId id="2147484298" r:id="rId30"/>
    <p:sldLayoutId id="2147484299" r:id="rId31"/>
    <p:sldLayoutId id="2147484300" r:id="rId32"/>
    <p:sldLayoutId id="2147484301" r:id="rId33"/>
    <p:sldLayoutId id="2147484302" r:id="rId34"/>
    <p:sldLayoutId id="2147484303" r:id="rId35"/>
  </p:sldLayoutIdLst>
  <p:transition>
    <p:fade/>
  </p:transition>
  <p:hf hdr="0" dt="0"/>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1" userDrawn="1">
          <p15:clr>
            <a:srgbClr val="5ACBF0"/>
          </p15:clr>
        </p15:guide>
        <p15:guide id="2" pos="176" userDrawn="1">
          <p15:clr>
            <a:srgbClr val="5ACBF0"/>
          </p15:clr>
        </p15:guide>
        <p15:guide id="3" pos="764" userDrawn="1">
          <p15:clr>
            <a:srgbClr val="5ACBF0"/>
          </p15:clr>
        </p15:guide>
        <p15:guide id="4" pos="1352" userDrawn="1">
          <p15:clr>
            <a:srgbClr val="5ACBF0"/>
          </p15:clr>
        </p15:guide>
        <p15:guide id="5" pos="1939" userDrawn="1">
          <p15:clr>
            <a:srgbClr val="5ACBF0"/>
          </p15:clr>
        </p15:guide>
        <p15:guide id="6" pos="2527" userDrawn="1">
          <p15:clr>
            <a:srgbClr val="5ACBF0"/>
          </p15:clr>
        </p15:guide>
        <p15:guide id="7" pos="3114" userDrawn="1">
          <p15:clr>
            <a:srgbClr val="5ACBF0"/>
          </p15:clr>
        </p15:guide>
        <p15:guide id="8" pos="3702" userDrawn="1">
          <p15:clr>
            <a:srgbClr val="5ACBF0"/>
          </p15:clr>
        </p15:guide>
        <p15:guide id="9" pos="4289" userDrawn="1">
          <p15:clr>
            <a:srgbClr val="5ACBF0"/>
          </p15:clr>
        </p15:guide>
        <p15:guide id="10" pos="4877" userDrawn="1">
          <p15:clr>
            <a:srgbClr val="5ACBF0"/>
          </p15:clr>
        </p15:guide>
        <p15:guide id="11" pos="5464" userDrawn="1">
          <p15:clr>
            <a:srgbClr val="5ACBF0"/>
          </p15:clr>
        </p15:guide>
        <p15:guide id="12" pos="6052" userDrawn="1">
          <p15:clr>
            <a:srgbClr val="5ACBF0"/>
          </p15:clr>
        </p15:guide>
        <p15:guide id="13" pos="6640" userDrawn="1">
          <p15:clr>
            <a:srgbClr val="5ACBF0"/>
          </p15:clr>
        </p15:guide>
        <p15:guide id="14" pos="7227" userDrawn="1">
          <p15:clr>
            <a:srgbClr val="5ACBF0"/>
          </p15:clr>
        </p15:guide>
        <p15:guide id="15" pos="7815" userDrawn="1">
          <p15:clr>
            <a:srgbClr val="5ACBF0"/>
          </p15:clr>
        </p15:guide>
        <p15:guide id="16" pos="294" userDrawn="1">
          <p15:clr>
            <a:srgbClr val="C35EA4"/>
          </p15:clr>
        </p15:guide>
        <p15:guide id="17" pos="7540" userDrawn="1">
          <p15:clr>
            <a:srgbClr val="C35EA4"/>
          </p15:clr>
        </p15:guide>
        <p15:guide id="18" orient="horz" pos="778" userDrawn="1">
          <p15:clr>
            <a:srgbClr val="5ACBF0"/>
          </p15:clr>
        </p15:guide>
        <p15:guide id="19" orient="horz" pos="1366" userDrawn="1">
          <p15:clr>
            <a:srgbClr val="5ACBF0"/>
          </p15:clr>
        </p15:guide>
        <p15:guide id="20" orient="horz" pos="1953" userDrawn="1">
          <p15:clr>
            <a:srgbClr val="5ACBF0"/>
          </p15:clr>
        </p15:guide>
        <p15:guide id="21" orient="horz" pos="2541" userDrawn="1">
          <p15:clr>
            <a:srgbClr val="5ACBF0"/>
          </p15:clr>
        </p15:guide>
        <p15:guide id="22" orient="horz" pos="3128" userDrawn="1">
          <p15:clr>
            <a:srgbClr val="5ACBF0"/>
          </p15:clr>
        </p15:guide>
        <p15:guide id="23" orient="horz" pos="3716" userDrawn="1">
          <p15:clr>
            <a:srgbClr val="5ACBF0"/>
          </p15:clr>
        </p15:guide>
        <p15:guide id="24" orient="horz" pos="4303" userDrawn="1">
          <p15:clr>
            <a:srgbClr val="5ACBF0"/>
          </p15:clr>
        </p15:guide>
        <p15:guide id="25" orient="horz" pos="308" userDrawn="1">
          <p15:clr>
            <a:srgbClr val="C35EA4"/>
          </p15:clr>
        </p15:guide>
        <p15:guide id="26" orient="horz" pos="4186"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69779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2" y="1212851"/>
            <a:ext cx="11695466"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0"/>
          <a:stretch>
            <a:fillRect/>
          </a:stretch>
        </p:blipFill>
        <p:spPr>
          <a:xfrm rot="5400000">
            <a:off x="9393899" y="3050515"/>
            <a:ext cx="6995160" cy="894134"/>
          </a:xfrm>
          <a:prstGeom prst="rect">
            <a:avLst/>
          </a:prstGeom>
        </p:spPr>
      </p:pic>
    </p:spTree>
    <p:extLst>
      <p:ext uri="{BB962C8B-B14F-4D97-AF65-F5344CB8AC3E}">
        <p14:creationId xmlns:p14="http://schemas.microsoft.com/office/powerpoint/2010/main" val="3221899518"/>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Lst>
  <p:transition>
    <p:fade/>
  </p:transition>
  <p:txStyles>
    <p:titleStyle>
      <a:lvl1pPr algn="l" defTabSz="932384" rtl="0" eaLnBrk="1" latinLnBrk="0" hangingPunct="1">
        <a:lnSpc>
          <a:spcPct val="90000"/>
        </a:lnSpc>
        <a:spcBef>
          <a:spcPct val="0"/>
        </a:spcBef>
        <a:buNone/>
        <a:defRPr lang="en-US" sz="47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1"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7" algn="l" defTabSz="9323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392">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guide id="27" pos="751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17" Type="http://schemas.openxmlformats.org/officeDocument/2006/relationships/image" Target="../media/image8.png"/><Relationship Id="rId2" Type="http://schemas.openxmlformats.org/officeDocument/2006/relationships/notesSlide" Target="../notesSlides/notesSlide4.xml"/><Relationship Id="rId16" Type="http://schemas.openxmlformats.org/officeDocument/2006/relationships/slide" Target="slide10.xml"/><Relationship Id="rId1" Type="http://schemas.openxmlformats.org/officeDocument/2006/relationships/slideLayout" Target="../slideLayouts/slideLayout11.xml"/><Relationship Id="rId6" Type="http://schemas.openxmlformats.org/officeDocument/2006/relationships/hyperlink" Target="https://azure.microsoft.com/en-us/pricing/hybrid-benefit/" TargetMode="External"/><Relationship Id="rId11" Type="http://schemas.openxmlformats.org/officeDocument/2006/relationships/slide" Target="slide7.xml"/><Relationship Id="rId5" Type="http://schemas.openxmlformats.org/officeDocument/2006/relationships/hyperlink" Target="https://azure.microsoft.com/en-us/pricing/calculator/" TargetMode="External"/><Relationship Id="rId15" Type="http://schemas.openxmlformats.org/officeDocument/2006/relationships/slide" Target="slide4.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3.xml"/><Relationship Id="rId3" Type="http://schemas.openxmlformats.org/officeDocument/2006/relationships/hyperlink" Target="https://docs.microsoft.com/en-us/partner-center/azure-ri-server-subscriptions" TargetMode="External"/><Relationship Id="rId7" Type="http://schemas.openxmlformats.org/officeDocument/2006/relationships/slide" Target="slide13.xml"/><Relationship Id="rId12" Type="http://schemas.openxmlformats.org/officeDocument/2006/relationships/slide" Target="slide9.xml"/><Relationship Id="rId2" Type="http://schemas.openxmlformats.org/officeDocument/2006/relationships/notesSlide" Target="../notesSlides/notesSlide5.xml"/><Relationship Id="rId16"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slide" Target="slide6.xml"/><Relationship Id="rId11" Type="http://schemas.openxmlformats.org/officeDocument/2006/relationships/slide" Target="slide8.xml"/><Relationship Id="rId5" Type="http://schemas.openxmlformats.org/officeDocument/2006/relationships/slide" Target="slide5.xml"/><Relationship Id="rId15" Type="http://schemas.openxmlformats.org/officeDocument/2006/relationships/slide" Target="slide10.xml"/><Relationship Id="rId10" Type="http://schemas.openxmlformats.org/officeDocument/2006/relationships/slide" Target="slide7.xml"/><Relationship Id="rId4" Type="http://schemas.openxmlformats.org/officeDocument/2006/relationships/slide" Target="slide2.xml"/><Relationship Id="rId9" Type="http://schemas.openxmlformats.org/officeDocument/2006/relationships/slide" Target="slide15.xml"/><Relationship Id="rId1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hyperlink" Target="https://partner.microsoft.com/en-us/solutions/intelligent-cloud/assets#/?sol=apps-infra&amp;solution=dc-migr&amp;type=sls-tl&amp;page=2" TargetMode="External"/><Relationship Id="rId18" Type="http://schemas.openxmlformats.org/officeDocument/2006/relationships/image" Target="../media/image37.png"/><Relationship Id="rId26" Type="http://schemas.openxmlformats.org/officeDocument/2006/relationships/slide" Target="slide8.xml"/><Relationship Id="rId3" Type="http://schemas.openxmlformats.org/officeDocument/2006/relationships/image" Target="../media/image26.png"/><Relationship Id="rId21" Type="http://schemas.openxmlformats.org/officeDocument/2006/relationships/slide" Target="slide6.xml"/><Relationship Id="rId34"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slide" Target="slide5.xml"/><Relationship Id="rId17" Type="http://schemas.openxmlformats.org/officeDocument/2006/relationships/image" Target="../media/image36.png"/><Relationship Id="rId25" Type="http://schemas.openxmlformats.org/officeDocument/2006/relationships/slide" Target="slide7.xml"/><Relationship Id="rId33"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slide" Target="slide4.xml"/><Relationship Id="rId1" Type="http://schemas.openxmlformats.org/officeDocument/2006/relationships/slideLayout" Target="../slideLayouts/slideLayout11.xml"/><Relationship Id="rId6" Type="http://schemas.openxmlformats.org/officeDocument/2006/relationships/image" Target="../media/image28.svg"/><Relationship Id="rId11" Type="http://schemas.openxmlformats.org/officeDocument/2006/relationships/slide" Target="slide2.xml"/><Relationship Id="rId24" Type="http://schemas.openxmlformats.org/officeDocument/2006/relationships/slide" Target="slide15.xml"/><Relationship Id="rId32" Type="http://schemas.openxmlformats.org/officeDocument/2006/relationships/image" Target="../media/image41.png"/><Relationship Id="rId5" Type="http://schemas.openxmlformats.org/officeDocument/2006/relationships/image" Target="../media/image27.png"/><Relationship Id="rId15" Type="http://schemas.openxmlformats.org/officeDocument/2006/relationships/image" Target="../media/image34.png"/><Relationship Id="rId23" Type="http://schemas.openxmlformats.org/officeDocument/2006/relationships/slide" Target="slide12.xml"/><Relationship Id="rId28" Type="http://schemas.openxmlformats.org/officeDocument/2006/relationships/slide" Target="slide3.xml"/><Relationship Id="rId10" Type="http://schemas.openxmlformats.org/officeDocument/2006/relationships/image" Target="../media/image32.svg"/><Relationship Id="rId19" Type="http://schemas.openxmlformats.org/officeDocument/2006/relationships/image" Target="../media/image38.png"/><Relationship Id="rId31" Type="http://schemas.openxmlformats.org/officeDocument/2006/relationships/image" Target="../media/image40.png"/><Relationship Id="rId4" Type="http://schemas.openxmlformats.org/officeDocument/2006/relationships/hyperlink" Target="https://www.cloudchampion.se/track/demand-generation-campaign-materials-sql-windows-eos/" TargetMode="External"/><Relationship Id="rId9" Type="http://schemas.openxmlformats.org/officeDocument/2006/relationships/image" Target="../media/image31.png"/><Relationship Id="rId14" Type="http://schemas.openxmlformats.org/officeDocument/2006/relationships/image" Target="../media/image33.png"/><Relationship Id="rId22" Type="http://schemas.openxmlformats.org/officeDocument/2006/relationships/slide" Target="slide13.xml"/><Relationship Id="rId27" Type="http://schemas.openxmlformats.org/officeDocument/2006/relationships/slide" Target="slide9.xml"/><Relationship Id="rId30"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slide" Target="slide3.xml"/><Relationship Id="rId5" Type="http://schemas.openxmlformats.org/officeDocument/2006/relationships/slide" Target="slide13.xml"/><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8.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4.xml"/><Relationship Id="rId2" Type="http://schemas.openxmlformats.org/officeDocument/2006/relationships/slide" Target="slide2.xml"/><Relationship Id="rId16"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slide" Target="slide3.xml"/><Relationship Id="rId5" Type="http://schemas.openxmlformats.org/officeDocument/2006/relationships/slide" Target="slide13.xml"/><Relationship Id="rId15" Type="http://schemas.openxmlformats.org/officeDocument/2006/relationships/hyperlink" Target="https://azure.microsoft.com/en-us/services/security-center/" TargetMode="External"/><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8.xml"/><Relationship Id="rId14" Type="http://schemas.openxmlformats.org/officeDocument/2006/relationships/hyperlink" Target="https://www.microsoft.com/en-us/trustcenter"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4.xml"/><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slide" Target="slide13.xml"/><Relationship Id="rId11" Type="http://schemas.openxmlformats.org/officeDocument/2006/relationships/slide" Target="slide9.xml"/><Relationship Id="rId5" Type="http://schemas.openxmlformats.org/officeDocument/2006/relationships/slide" Target="slide6.xml"/><Relationship Id="rId15" Type="http://schemas.openxmlformats.org/officeDocument/2006/relationships/image" Target="../media/image8.png"/><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slide" Target="slide10.xml"/></Relationships>
</file>

<file path=ppt/slides/_rels/slide16.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18" Type="http://schemas.openxmlformats.org/officeDocument/2006/relationships/hyperlink" Target="https://partner.microsoft.com/en-us/solutions/intelligent-cloud/assets#/?sol=apps-infra&amp;solution=dc-migr&amp;type=sls-tl&amp;page=2" TargetMode="External"/><Relationship Id="rId3" Type="http://schemas.openxmlformats.org/officeDocument/2006/relationships/hyperlink" Target="https://partner.microsoft.com/en-us/asset#/?search=reserved" TargetMode="External"/><Relationship Id="rId21" Type="http://schemas.openxmlformats.org/officeDocument/2006/relationships/image" Target="../media/image8.png"/><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slide" Target="slide10.xml"/><Relationship Id="rId2" Type="http://schemas.openxmlformats.org/officeDocument/2006/relationships/notesSlide" Target="../notesSlides/notesSlide8.xml"/><Relationship Id="rId16" Type="http://schemas.openxmlformats.org/officeDocument/2006/relationships/slide" Target="slide4.xml"/><Relationship Id="rId20" Type="http://schemas.openxmlformats.org/officeDocument/2006/relationships/hyperlink" Target="https://docs.microsoft.com/en-us/learn/" TargetMode="External"/><Relationship Id="rId1" Type="http://schemas.openxmlformats.org/officeDocument/2006/relationships/slideLayout" Target="../slideLayouts/slideLayout11.xml"/><Relationship Id="rId6" Type="http://schemas.openxmlformats.org/officeDocument/2006/relationships/slide" Target="slide2.xml"/><Relationship Id="rId11" Type="http://schemas.openxmlformats.org/officeDocument/2006/relationships/slide" Target="slide15.xml"/><Relationship Id="rId5" Type="http://schemas.openxmlformats.org/officeDocument/2006/relationships/hyperlink" Target="https://partner.microsoft.com/en-us/asset#/?search=containers" TargetMode="External"/><Relationship Id="rId15" Type="http://schemas.openxmlformats.org/officeDocument/2006/relationships/slide" Target="slide3.xml"/><Relationship Id="rId10" Type="http://schemas.openxmlformats.org/officeDocument/2006/relationships/slide" Target="slide12.xml"/><Relationship Id="rId19" Type="http://schemas.openxmlformats.org/officeDocument/2006/relationships/hyperlink" Target="https://www.cloudchampion.se/track/demand-generation-campaign-materials-sql-windows-eos/" TargetMode="External"/><Relationship Id="rId4" Type="http://schemas.openxmlformats.org/officeDocument/2006/relationships/hyperlink" Target="https://docs.microsoft.com/en-us/azure/billing/billing-save-compute-costs-reservations" TargetMode="External"/><Relationship Id="rId9" Type="http://schemas.openxmlformats.org/officeDocument/2006/relationships/slide" Target="slide13.xml"/><Relationship Id="rId14"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2.xml"/><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2.xml"/><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2.xml"/><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0.xml"/><Relationship Id="rId18" Type="http://schemas.openxmlformats.org/officeDocument/2006/relationships/image" Target="../media/image13.png"/><Relationship Id="rId3" Type="http://schemas.openxmlformats.org/officeDocument/2006/relationships/slide" Target="slide6.xml"/><Relationship Id="rId7" Type="http://schemas.openxmlformats.org/officeDocument/2006/relationships/slide" Target="slide15.xml"/><Relationship Id="rId12" Type="http://schemas.openxmlformats.org/officeDocument/2006/relationships/slide" Target="slide4.xml"/><Relationship Id="rId17" Type="http://schemas.openxmlformats.org/officeDocument/2006/relationships/image" Target="../media/image12.png"/><Relationship Id="rId2" Type="http://schemas.openxmlformats.org/officeDocument/2006/relationships/slide" Target="slide2.xml"/><Relationship Id="rId16"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slide" Target="slide3.xml"/><Relationship Id="rId5" Type="http://schemas.openxmlformats.org/officeDocument/2006/relationships/slide" Target="slide13.xml"/><Relationship Id="rId15" Type="http://schemas.openxmlformats.org/officeDocument/2006/relationships/image" Target="../media/image10.png"/><Relationship Id="rId10" Type="http://schemas.openxmlformats.org/officeDocument/2006/relationships/slide" Target="slide9.xml"/><Relationship Id="rId19" Type="http://schemas.openxmlformats.org/officeDocument/2006/relationships/image" Target="../media/image8.png"/><Relationship Id="rId4" Type="http://schemas.openxmlformats.org/officeDocument/2006/relationships/slide" Target="slide5.xml"/><Relationship Id="rId9" Type="http://schemas.openxmlformats.org/officeDocument/2006/relationships/slide" Target="slide8.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microsoft.com/en-in/cloud-platform/windows-server-2008" TargetMode="External"/><Relationship Id="rId13" Type="http://schemas.openxmlformats.org/officeDocument/2006/relationships/slide" Target="slide6.xml"/><Relationship Id="rId18" Type="http://schemas.openxmlformats.org/officeDocument/2006/relationships/slide" Target="slide8.xml"/><Relationship Id="rId3" Type="http://schemas.openxmlformats.org/officeDocument/2006/relationships/image" Target="../media/image15.png"/><Relationship Id="rId21" Type="http://schemas.openxmlformats.org/officeDocument/2006/relationships/slide" Target="slide4.xml"/><Relationship Id="rId7" Type="http://schemas.openxmlformats.org/officeDocument/2006/relationships/image" Target="../media/image19.png"/><Relationship Id="rId12" Type="http://schemas.openxmlformats.org/officeDocument/2006/relationships/slide" Target="slide5.xml"/><Relationship Id="rId17" Type="http://schemas.openxmlformats.org/officeDocument/2006/relationships/slide" Target="slide7.xml"/><Relationship Id="rId2" Type="http://schemas.openxmlformats.org/officeDocument/2006/relationships/image" Target="../media/image14.png"/><Relationship Id="rId16" Type="http://schemas.openxmlformats.org/officeDocument/2006/relationships/slide" Target="slide15.xml"/><Relationship Id="rId20"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slide" Target="slide2.xml"/><Relationship Id="rId5" Type="http://schemas.openxmlformats.org/officeDocument/2006/relationships/image" Target="../media/image17.png"/><Relationship Id="rId15" Type="http://schemas.openxmlformats.org/officeDocument/2006/relationships/slide" Target="slide12.xml"/><Relationship Id="rId23" Type="http://schemas.openxmlformats.org/officeDocument/2006/relationships/image" Target="../media/image8.png"/><Relationship Id="rId10" Type="http://schemas.openxmlformats.org/officeDocument/2006/relationships/hyperlink" Target="https://www.infosecurity-magazine.com/news/gdpr-is-stifling-innovation-says/" TargetMode="External"/><Relationship Id="rId19" Type="http://schemas.openxmlformats.org/officeDocument/2006/relationships/slide" Target="slide9.xml"/><Relationship Id="rId4" Type="http://schemas.openxmlformats.org/officeDocument/2006/relationships/image" Target="../media/image16.png"/><Relationship Id="rId9" Type="http://schemas.openxmlformats.org/officeDocument/2006/relationships/hyperlink" Target="https://www.microsoft.com/en-US/sql-server/sql-server-2008" TargetMode="External"/><Relationship Id="rId14" Type="http://schemas.openxmlformats.org/officeDocument/2006/relationships/slide" Target="slide13.xml"/><Relationship Id="rId22"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9.xml"/><Relationship Id="rId3" Type="http://schemas.openxmlformats.org/officeDocument/2006/relationships/hyperlink" Target="https://enterprisersproject.com/what-is-digital-transformation%204" TargetMode="External"/><Relationship Id="rId7" Type="http://schemas.openxmlformats.org/officeDocument/2006/relationships/slide" Target="slide6.xml"/><Relationship Id="rId12" Type="http://schemas.openxmlformats.org/officeDocument/2006/relationships/slide" Target="slide8.xml"/><Relationship Id="rId17" Type="http://schemas.openxmlformats.org/officeDocument/2006/relationships/image" Target="../media/image8.png"/><Relationship Id="rId2" Type="http://schemas.openxmlformats.org/officeDocument/2006/relationships/hyperlink" Target="https://www.channel-impact.com/report-smb-spending-to-exceed-600-billion-this-year/" TargetMode="External"/><Relationship Id="rId16" Type="http://schemas.openxmlformats.org/officeDocument/2006/relationships/slide" Target="slide10.xml"/><Relationship Id="rId1" Type="http://schemas.openxmlformats.org/officeDocument/2006/relationships/slideLayout" Target="../slideLayouts/slideLayout11.xml"/><Relationship Id="rId6" Type="http://schemas.openxmlformats.org/officeDocument/2006/relationships/slide" Target="slide5.xml"/><Relationship Id="rId11" Type="http://schemas.openxmlformats.org/officeDocument/2006/relationships/slide" Target="slide7.xml"/><Relationship Id="rId5" Type="http://schemas.openxmlformats.org/officeDocument/2006/relationships/slide" Target="slide2.xml"/><Relationship Id="rId15" Type="http://schemas.openxmlformats.org/officeDocument/2006/relationships/slide" Target="slide4.xml"/><Relationship Id="rId10" Type="http://schemas.openxmlformats.org/officeDocument/2006/relationships/slide" Target="slide15.xml"/><Relationship Id="rId4" Type="http://schemas.openxmlformats.org/officeDocument/2006/relationships/hyperlink" Target="https://www.forbes.com/sites/briansutter/2017/10/21/the-state-of-small-business-marketing/#7936764e200e" TargetMode="External"/><Relationship Id="rId9" Type="http://schemas.openxmlformats.org/officeDocument/2006/relationships/slide" Target="slide12.xml"/><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slide" Target="slide12.xml"/><Relationship Id="rId18" Type="http://schemas.openxmlformats.org/officeDocument/2006/relationships/slide" Target="slide3.xml"/><Relationship Id="rId3" Type="http://schemas.openxmlformats.org/officeDocument/2006/relationships/slide" Target="slide5.xml"/><Relationship Id="rId21" Type="http://schemas.openxmlformats.org/officeDocument/2006/relationships/image" Target="../media/image8.png"/><Relationship Id="rId7" Type="http://schemas.openxmlformats.org/officeDocument/2006/relationships/image" Target="../media/image22.png"/><Relationship Id="rId12" Type="http://schemas.openxmlformats.org/officeDocument/2006/relationships/slide" Target="slide13.xml"/><Relationship Id="rId17" Type="http://schemas.openxmlformats.org/officeDocument/2006/relationships/slide" Target="slide9.xml"/><Relationship Id="rId2" Type="http://schemas.openxmlformats.org/officeDocument/2006/relationships/slide" Target="slide2.xml"/><Relationship Id="rId16" Type="http://schemas.openxmlformats.org/officeDocument/2006/relationships/slide" Target="slide8.xml"/><Relationship Id="rId20" Type="http://schemas.openxmlformats.org/officeDocument/2006/relationships/slide" Target="slide10.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slide" Target="slide6.xml"/><Relationship Id="rId5" Type="http://schemas.openxmlformats.org/officeDocument/2006/relationships/image" Target="../media/image20.png"/><Relationship Id="rId15" Type="http://schemas.openxmlformats.org/officeDocument/2006/relationships/slide" Target="slide7.xml"/><Relationship Id="rId10" Type="http://schemas.openxmlformats.org/officeDocument/2006/relationships/image" Target="../media/image25.svg"/><Relationship Id="rId19" Type="http://schemas.openxmlformats.org/officeDocument/2006/relationships/slide" Target="slide4.xml"/><Relationship Id="rId4" Type="http://schemas.openxmlformats.org/officeDocument/2006/relationships/hyperlink" Target="https://azure.microsoft.com/en-us/migration/" TargetMode="External"/><Relationship Id="rId9" Type="http://schemas.openxmlformats.org/officeDocument/2006/relationships/image" Target="../media/image24.png"/><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23208" cy="6994525"/>
          </a:xfrm>
          <a:prstGeom prst="rect">
            <a:avLst/>
          </a:prstGeom>
        </p:spPr>
      </p:pic>
      <p:sp>
        <p:nvSpPr>
          <p:cNvPr id="6" name="Rectangle 5">
            <a:extLst>
              <a:ext uri="{FF2B5EF4-FFF2-40B4-BE49-F238E27FC236}">
                <a16:creationId xmlns:a16="http://schemas.microsoft.com/office/drawing/2014/main" id="{D022603F-CA5A-B540-9B09-558339D6C406}"/>
              </a:ext>
            </a:extLst>
          </p:cNvPr>
          <p:cNvSpPr/>
          <p:nvPr/>
        </p:nvSpPr>
        <p:spPr bwMode="auto">
          <a:xfrm>
            <a:off x="-2" y="0"/>
            <a:ext cx="3829051" cy="246762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lang="en-US" sz="4000" kern="0">
                <a:solidFill>
                  <a:srgbClr val="FFFFFF"/>
                </a:solidFill>
                <a:latin typeface="Segoe UI Semilight"/>
                <a:ea typeface="Segoe UI" pitchFamily="34" charset="0"/>
                <a:cs typeface="Segoe UI" pitchFamily="34" charset="0"/>
              </a:rPr>
              <a:t>Azure Apps &amp; Infrastructure – SMB Sales Plays</a:t>
            </a:r>
            <a:endParaRPr kumimoji="0" lang="en-US" sz="4000" b="0" i="0" u="none" strike="noStrike" kern="0" cap="none" spc="0" normalizeH="0" baseline="0" noProof="0">
              <a:ln>
                <a:noFill/>
              </a:ln>
              <a:solidFill>
                <a:srgbClr val="FFFFFF"/>
              </a:solidFill>
              <a:effectLst/>
              <a:uLnTx/>
              <a:uFillTx/>
              <a:latin typeface="Segoe UI Semilight"/>
              <a:ea typeface="Segoe UI" pitchFamily="34" charset="0"/>
              <a:cs typeface="Segoe UI" pitchFamily="34" charset="0"/>
            </a:endParaRPr>
          </a:p>
          <a:p>
            <a:pPr marL="0" marR="0" lvl="0" indent="0" defTabSz="951028"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Semilight"/>
              <a:ea typeface="Segoe UI" pitchFamily="34" charset="0"/>
              <a:cs typeface="Segoe UI" pitchFamily="34" charset="0"/>
            </a:endParaRPr>
          </a:p>
          <a:p>
            <a:pPr marL="0" marR="0" lvl="0" indent="0" defTabSz="951028" eaLnBrk="1" fontAlgn="base" latinLnBrk="0" hangingPunct="1">
              <a:lnSpc>
                <a:spcPct val="90000"/>
              </a:lnSpc>
              <a:spcBef>
                <a:spcPct val="0"/>
              </a:spcBef>
              <a:spcAft>
                <a:spcPct val="0"/>
              </a:spcAft>
              <a:buClrTx/>
              <a:buSzTx/>
              <a:buFontTx/>
              <a:buNone/>
              <a:tabLst/>
              <a:defRPr/>
            </a:pPr>
            <a:r>
              <a:rPr lang="en-US" sz="1400" kern="0">
                <a:solidFill>
                  <a:srgbClr val="FFFFFF"/>
                </a:solidFill>
                <a:latin typeface="Segoe UI Semilight"/>
                <a:ea typeface="Segoe UI" pitchFamily="34" charset="0"/>
                <a:cs typeface="Segoe UI" pitchFamily="34" charset="0"/>
              </a:rPr>
              <a:t>WE SMB Cloud Champion Partner Version</a:t>
            </a:r>
            <a:endParaRPr kumimoji="0" lang="en-US" sz="1400" b="0" i="0" u="none" strike="noStrike" kern="0" cap="none" spc="0" normalizeH="0" baseline="0" noProof="0">
              <a:ln>
                <a:noFill/>
              </a:ln>
              <a:solidFill>
                <a:srgbClr val="FFFFFF"/>
              </a:solidFill>
              <a:effectLst/>
              <a:uLnTx/>
              <a:uFillTx/>
              <a:latin typeface="Segoe UI Semilight"/>
              <a:ea typeface="Segoe UI" pitchFamily="34" charset="0"/>
              <a:cs typeface="Segoe UI" pitchFamily="34" charset="0"/>
            </a:endParaRPr>
          </a:p>
        </p:txBody>
      </p:sp>
      <p:sp>
        <p:nvSpPr>
          <p:cNvPr id="5" name="Obdélník 5">
            <a:extLst>
              <a:ext uri="{FF2B5EF4-FFF2-40B4-BE49-F238E27FC236}">
                <a16:creationId xmlns:a16="http://schemas.microsoft.com/office/drawing/2014/main" id="{1A73B1E9-8E16-D84E-826D-0A3FAE30A821}"/>
              </a:ext>
            </a:extLst>
          </p:cNvPr>
          <p:cNvSpPr/>
          <p:nvPr/>
        </p:nvSpPr>
        <p:spPr>
          <a:xfrm>
            <a:off x="4247317" y="5958066"/>
            <a:ext cx="4725234" cy="757130"/>
          </a:xfrm>
          <a:prstGeom prst="rect">
            <a:avLst/>
          </a:prstGeom>
          <a:noFill/>
          <a:ln>
            <a:noFill/>
          </a:ln>
        </p:spPr>
        <p:txBody>
          <a:bodyPr wrap="square">
            <a:spAutoFit/>
          </a:bodyPr>
          <a:lstStyle/>
          <a:p>
            <a:pPr algn="ctr">
              <a:lnSpc>
                <a:spcPct val="90000"/>
              </a:lnSpc>
              <a:spcAft>
                <a:spcPts val="600"/>
              </a:spcAft>
            </a:pPr>
            <a:r>
              <a:rPr lang="sv-SE" sz="2400" b="1"/>
              <a:t>For the latest update please visit your Cloud Champion Portal</a:t>
            </a:r>
            <a:endParaRPr lang="en-US" sz="2400" b="1">
              <a:solidFill>
                <a:schemeClr val="tx2"/>
              </a:solidFill>
            </a:endParaRPr>
          </a:p>
        </p:txBody>
      </p:sp>
      <p:grpSp>
        <p:nvGrpSpPr>
          <p:cNvPr id="8" name="Group 7">
            <a:extLst>
              <a:ext uri="{FF2B5EF4-FFF2-40B4-BE49-F238E27FC236}">
                <a16:creationId xmlns:a16="http://schemas.microsoft.com/office/drawing/2014/main" id="{B21996BC-EEA1-4CA0-BD2A-1C34ECC50926}"/>
              </a:ext>
            </a:extLst>
          </p:cNvPr>
          <p:cNvGrpSpPr/>
          <p:nvPr/>
        </p:nvGrpSpPr>
        <p:grpSpPr>
          <a:xfrm>
            <a:off x="-2" y="5571748"/>
            <a:ext cx="3188264" cy="1266022"/>
            <a:chOff x="-118557" y="6262664"/>
            <a:chExt cx="2322183" cy="725740"/>
          </a:xfrm>
        </p:grpSpPr>
        <p:sp>
          <p:nvSpPr>
            <p:cNvPr id="9" name="Rectangle 8">
              <a:extLst>
                <a:ext uri="{FF2B5EF4-FFF2-40B4-BE49-F238E27FC236}">
                  <a16:creationId xmlns:a16="http://schemas.microsoft.com/office/drawing/2014/main" id="{288AED11-0C79-4406-872E-190F615E9F6E}"/>
                </a:ext>
              </a:extLst>
            </p:cNvPr>
            <p:cNvSpPr/>
            <p:nvPr/>
          </p:nvSpPr>
          <p:spPr bwMode="auto">
            <a:xfrm>
              <a:off x="-118557" y="6262664"/>
              <a:ext cx="2322183" cy="725740"/>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sv-S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10" name="Picture 9">
              <a:extLst>
                <a:ext uri="{FF2B5EF4-FFF2-40B4-BE49-F238E27FC236}">
                  <a16:creationId xmlns:a16="http://schemas.microsoft.com/office/drawing/2014/main" id="{4D330A41-104D-4D4E-ACC6-796C86E9C931}"/>
                </a:ext>
              </a:extLst>
            </p:cNvPr>
            <p:cNvPicPr>
              <a:picLocks noChangeAspect="1"/>
            </p:cNvPicPr>
            <p:nvPr/>
          </p:nvPicPr>
          <p:blipFill>
            <a:blip r:embed="rId3"/>
            <a:stretch>
              <a:fillRect/>
            </a:stretch>
          </p:blipFill>
          <p:spPr>
            <a:xfrm>
              <a:off x="-118557" y="6414420"/>
              <a:ext cx="2286356" cy="440907"/>
            </a:xfrm>
            <a:prstGeom prst="rect">
              <a:avLst/>
            </a:prstGeom>
          </p:spPr>
        </p:pic>
      </p:grpSp>
    </p:spTree>
    <p:extLst>
      <p:ext uri="{BB962C8B-B14F-4D97-AF65-F5344CB8AC3E}">
        <p14:creationId xmlns:p14="http://schemas.microsoft.com/office/powerpoint/2010/main" val="27470648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77E6D1-C034-4F38-90DE-DB51FEF05576}"/>
              </a:ext>
            </a:extLst>
          </p:cNvPr>
          <p:cNvSpPr/>
          <p:nvPr/>
        </p:nvSpPr>
        <p:spPr>
          <a:xfrm>
            <a:off x="7254933" y="2133845"/>
            <a:ext cx="4714817" cy="3065684"/>
          </a:xfrm>
          <a:prstGeom prst="rect">
            <a:avLst/>
          </a:prstGeom>
          <a:ln w="6350">
            <a:solidFill>
              <a:schemeClr val="bg1">
                <a:lumMod val="75000"/>
              </a:schemeClr>
            </a:solidFill>
          </a:ln>
        </p:spPr>
        <p:txBody>
          <a:bodyPr wrap="square" tIns="73152" anchor="t">
            <a:no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Upgrade to latest version </a:t>
            </a: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SQL Server 2017</a:t>
            </a: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Windows Server 2016 or 2019</a:t>
            </a:r>
          </a:p>
          <a:p>
            <a:pPr marL="0" marR="0" lvl="0" indent="0" algn="l" defTabSz="914400" rtl="0" eaLnBrk="0" fontAlgn="base" latinLnBrk="0" hangingPunct="0">
              <a:lnSpc>
                <a:spcPct val="100000"/>
              </a:lnSpc>
              <a:spcBef>
                <a:spcPts val="400"/>
              </a:spcBef>
              <a:spcAft>
                <a:spcPct val="0"/>
              </a:spcAft>
              <a:buClrTx/>
              <a:buSzTx/>
              <a:buFontTx/>
              <a:buNone/>
              <a:tabLst/>
              <a:defRPr/>
            </a:pPr>
            <a:r>
              <a:rPr kumimoji="0" lang="en-US" sz="14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Can’t meet the deadline? Protect server workloads</a:t>
            </a: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Buy Extended Security Updates to get up to 3 more years of security updates for SQL Server and Windows Server 2008 or 2008 R2</a:t>
            </a: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Cover only the servers you need, SA required</a:t>
            </a: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Upgrade when ready</a:t>
            </a:r>
          </a:p>
        </p:txBody>
      </p:sp>
      <p:sp>
        <p:nvSpPr>
          <p:cNvPr id="11" name="Rectangle 10">
            <a:extLst>
              <a:ext uri="{FF2B5EF4-FFF2-40B4-BE49-F238E27FC236}">
                <a16:creationId xmlns:a16="http://schemas.microsoft.com/office/drawing/2014/main" id="{FFB722BD-01BC-4765-8B0B-2739CA72297D}"/>
              </a:ext>
            </a:extLst>
          </p:cNvPr>
          <p:cNvSpPr/>
          <p:nvPr/>
        </p:nvSpPr>
        <p:spPr>
          <a:xfrm>
            <a:off x="2408238" y="2133847"/>
            <a:ext cx="4714817" cy="4565402"/>
          </a:xfrm>
          <a:prstGeom prst="rect">
            <a:avLst/>
          </a:prstGeom>
          <a:ln w="6350">
            <a:solidFill>
              <a:schemeClr val="bg1">
                <a:lumMod val="75000"/>
              </a:schemeClr>
            </a:solidFill>
          </a:ln>
        </p:spPr>
        <p:txBody>
          <a:bodyPr wrap="square" tIns="73152" anchor="t">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53535"/>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Migrate apps and data to Azure VMs</a:t>
            </a: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Get </a:t>
            </a:r>
            <a:r>
              <a:rPr kumimoji="0" lang="en-US" sz="1200" b="0" i="0" u="none" strike="noStrike" kern="1200" cap="none" spc="0" normalizeH="0" baseline="0" noProof="0">
                <a:ln>
                  <a:noFill/>
                </a:ln>
                <a:solidFill>
                  <a:srgbClr val="353535"/>
                </a:solidFill>
                <a:effectLst/>
                <a:uLnTx/>
                <a:uFillTx/>
                <a:latin typeface="Segoe UI Semibold" panose="020B0702040204020203" pitchFamily="34" charset="0"/>
                <a:ea typeface="MS PGothic" panose="020B0600070205080204" pitchFamily="34" charset="-128"/>
                <a:cs typeface="Segoe UI Semibold" panose="020B0702040204020203" pitchFamily="34" charset="0"/>
              </a:rPr>
              <a:t>free Extended Security Updates</a:t>
            </a: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 for SQL Server and Windows Server 2008 and 2008 R2 VM’s for three years after deadline. No SA required</a:t>
            </a:r>
          </a:p>
          <a:p>
            <a:pPr marL="0" marR="0" lvl="0" indent="0" algn="l" defTabSz="914400" rtl="0" eaLnBrk="0" fontAlgn="base" latinLnBrk="0" hangingPunct="0">
              <a:lnSpc>
                <a:spcPct val="100000"/>
              </a:lnSpc>
              <a:spcBef>
                <a:spcPts val="400"/>
              </a:spcBef>
              <a:spcAft>
                <a:spcPts val="0"/>
              </a:spcAft>
              <a:buClrTx/>
              <a:buSzTx/>
              <a:buFontTx/>
              <a:buNone/>
              <a:tabLst/>
              <a:defRPr/>
            </a:pPr>
            <a:r>
              <a:rPr kumimoji="0" lang="en-US" sz="14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Migrate data to Azure SQL DB Managed Instance</a:t>
            </a: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rPr>
              <a:t>Azure SQL Database Managed Instance offers a version-free option (PaaS)</a:t>
            </a:r>
          </a:p>
          <a:p>
            <a:pPr lvl="0" eaLnBrk="0" fontAlgn="base" hangingPunct="0">
              <a:spcBef>
                <a:spcPts val="400"/>
              </a:spcBef>
              <a:defRPr/>
            </a:pPr>
            <a:r>
              <a:rPr lang="en-US" sz="1400">
                <a:solidFill>
                  <a:srgbClr val="353535"/>
                </a:solidFill>
                <a:latin typeface="Segoe UI Semibold" panose="020B0702040204020203" pitchFamily="34" charset="0"/>
                <a:cs typeface="Segoe UI Semibold" panose="020B0702040204020203" pitchFamily="34" charset="0"/>
              </a:rPr>
              <a:t>Save costs with Azure Hybrid Benefit + Reserved Instance</a:t>
            </a:r>
          </a:p>
          <a:p>
            <a:pPr marL="285750" lvl="0" indent="-158750" eaLnBrk="0" fontAlgn="base" hangingPunct="0">
              <a:spcBef>
                <a:spcPts val="100"/>
              </a:spcBef>
              <a:spcAft>
                <a:spcPts val="200"/>
              </a:spcAft>
              <a:buFont typeface="Wingdings" panose="05000000000000000000" pitchFamily="2" charset="2"/>
              <a:buChar char=""/>
              <a:defRPr/>
            </a:pPr>
            <a:r>
              <a:rPr lang="en-US" sz="1200">
                <a:solidFill>
                  <a:srgbClr val="353535"/>
                </a:solidFill>
                <a:ea typeface="MS PGothic" panose="020B0600070205080204" pitchFamily="34" charset="-128"/>
                <a:cs typeface="Segoe UI Semilight"/>
              </a:rPr>
              <a:t>Use existing on-premises licenses with active Software Assurance to save up to 55% in Azure</a:t>
            </a:r>
          </a:p>
          <a:p>
            <a:pPr marL="285750" indent="-158750" eaLnBrk="0" fontAlgn="base" hangingPunct="0">
              <a:spcBef>
                <a:spcPts val="100"/>
              </a:spcBef>
              <a:spcAft>
                <a:spcPts val="200"/>
              </a:spcAft>
              <a:buFont typeface="Wingdings" panose="05000000000000000000" pitchFamily="2" charset="2"/>
              <a:buChar char=""/>
              <a:defRPr/>
            </a:pPr>
            <a:r>
              <a:rPr lang="en-US" sz="1200">
                <a:solidFill>
                  <a:srgbClr val="353535"/>
                </a:solidFill>
                <a:ea typeface="Segoe UI" panose="020B0502040204020203" pitchFamily="34" charset="0"/>
                <a:cs typeface="Segoe UI Semilight"/>
              </a:rPr>
              <a:t>Save 80% by combining Azure Hybrid Benefit and Azure Reserved VM Instances</a:t>
            </a:r>
          </a:p>
          <a:p>
            <a:pPr marL="285750" indent="-158750" eaLnBrk="0" fontAlgn="base" hangingPunct="0">
              <a:spcBef>
                <a:spcPts val="100"/>
              </a:spcBef>
              <a:spcAft>
                <a:spcPts val="200"/>
              </a:spcAft>
              <a:buFont typeface="Wingdings" panose="05000000000000000000" pitchFamily="2" charset="2"/>
              <a:buChar char=""/>
              <a:defRPr/>
            </a:pPr>
            <a:r>
              <a:rPr lang="en-US" sz="1200">
                <a:solidFill>
                  <a:srgbClr val="353535"/>
                </a:solidFill>
                <a:ea typeface="Segoe UI" panose="020B0502040204020203" pitchFamily="34" charset="0"/>
                <a:cs typeface="Segoe UI Semilight"/>
              </a:rPr>
              <a:t>Requires Software assurance</a:t>
            </a:r>
          </a:p>
          <a:p>
            <a:pPr lvl="0" eaLnBrk="0" fontAlgn="base" hangingPunct="0">
              <a:spcBef>
                <a:spcPts val="400"/>
              </a:spcBef>
              <a:defRPr/>
            </a:pPr>
            <a:r>
              <a:rPr lang="en-US" sz="1400">
                <a:solidFill>
                  <a:srgbClr val="353535"/>
                </a:solidFill>
                <a:latin typeface="Segoe UI Semibold" panose="020B0702040204020203" pitchFamily="34" charset="0"/>
                <a:cs typeface="Segoe UI Semibold" panose="020B0702040204020203" pitchFamily="34" charset="0"/>
              </a:rPr>
              <a:t>Save costs with CSP subscription + Reserved Instance</a:t>
            </a:r>
          </a:p>
          <a:p>
            <a:pPr marL="285750" lvl="0" indent="-158750" eaLnBrk="0" fontAlgn="base" hangingPunct="0">
              <a:spcBef>
                <a:spcPts val="100"/>
              </a:spcBef>
              <a:spcAft>
                <a:spcPts val="200"/>
              </a:spcAft>
              <a:buFont typeface="Wingdings" panose="05000000000000000000" pitchFamily="2" charset="2"/>
              <a:buChar char=""/>
              <a:defRPr/>
            </a:pPr>
            <a:r>
              <a:rPr lang="en-US" sz="1200">
                <a:solidFill>
                  <a:srgbClr val="353535"/>
                </a:solidFill>
                <a:ea typeface="MS PGothic" panose="020B0600070205080204" pitchFamily="34" charset="-128"/>
                <a:cs typeface="Segoe UI Semilight"/>
              </a:rPr>
              <a:t>Significant cost savings over Pay as you go (PAYG) for stable long term workloads</a:t>
            </a:r>
          </a:p>
          <a:p>
            <a:pPr marL="285750" indent="-158750" eaLnBrk="0" fontAlgn="base" hangingPunct="0">
              <a:spcBef>
                <a:spcPts val="100"/>
              </a:spcBef>
              <a:spcAft>
                <a:spcPts val="200"/>
              </a:spcAft>
              <a:buFont typeface="Wingdings" panose="05000000000000000000" pitchFamily="2" charset="2"/>
              <a:buChar char=""/>
              <a:defRPr/>
            </a:pPr>
            <a:r>
              <a:rPr lang="en-US" sz="1200">
                <a:latin typeface="Segoe UI Semilight" panose="020B0402040204020203" pitchFamily="34" charset="0"/>
                <a:cs typeface="Segoe UI Semilight" panose="020B0402040204020203" pitchFamily="34" charset="0"/>
              </a:rPr>
              <a:t>3-year term</a:t>
            </a:r>
            <a:r>
              <a:rPr lang="en-US" sz="1200" b="1">
                <a:latin typeface="Segoe UI Semilight" panose="020B0402040204020203" pitchFamily="34" charset="0"/>
                <a:cs typeface="Segoe UI Semilight" panose="020B0402040204020203" pitchFamily="34" charset="0"/>
              </a:rPr>
              <a:t>: </a:t>
            </a:r>
            <a:r>
              <a:rPr lang="en-US" sz="1200">
                <a:latin typeface="Segoe UI Semilight" panose="020B0402040204020203" pitchFamily="34" charset="0"/>
                <a:cs typeface="Segoe UI Semilight" panose="020B0402040204020203" pitchFamily="34" charset="0"/>
              </a:rPr>
              <a:t>Most cost-effective option if Windows Server VM is running 11 out of 36 months (30%)</a:t>
            </a:r>
          </a:p>
          <a:p>
            <a:pPr marL="285750" indent="-158750" eaLnBrk="0" fontAlgn="base" hangingPunct="0">
              <a:spcBef>
                <a:spcPts val="100"/>
              </a:spcBef>
              <a:spcAft>
                <a:spcPts val="200"/>
              </a:spcAft>
              <a:buFont typeface="Wingdings" panose="05000000000000000000" pitchFamily="2" charset="2"/>
              <a:buChar char=""/>
              <a:defRPr/>
            </a:pPr>
            <a:r>
              <a:rPr kumimoji="0" lang="en-US" sz="1200" b="0" i="0" u="none" strike="noStrike" kern="1200" cap="none" spc="0" normalizeH="0" baseline="0" noProof="0">
                <a:ln>
                  <a:noFill/>
                </a:ln>
                <a:solidFill>
                  <a:srgbClr val="353535"/>
                </a:soli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No Software Assurance </a:t>
            </a:r>
            <a:r>
              <a:rPr kumimoji="0" lang="en-US" sz="1200" b="0" i="0" u="none" strike="noStrike" kern="1200" cap="none" spc="0" normalizeH="0" baseline="0" noProof="0" err="1">
                <a:ln>
                  <a:noFill/>
                </a:ln>
                <a:solidFill>
                  <a:srgbClr val="353535"/>
                </a:soli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Requiremen</a:t>
            </a:r>
            <a:r>
              <a:rPr lang="en-US" sz="1200">
                <a:solidFill>
                  <a:srgbClr val="353535"/>
                </a:solidFill>
                <a:latin typeface="Segoe UI Semilight" panose="020B0402040204020203" pitchFamily="34" charset="0"/>
                <a:ea typeface="MS PGothic" panose="020B0600070205080204" pitchFamily="34" charset="-128"/>
                <a:cs typeface="Segoe UI Semilight" panose="020B0402040204020203" pitchFamily="34" charset="0"/>
              </a:rPr>
              <a:t>t.</a:t>
            </a:r>
            <a:endParaRPr kumimoji="0" lang="en-US" sz="12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endParaRPr>
          </a:p>
          <a:p>
            <a:pPr marL="285750" marR="0" lvl="0" indent="-158750" algn="l" defTabSz="914400" rtl="0" eaLnBrk="0" fontAlgn="base" latinLnBrk="0" hangingPunct="0">
              <a:lnSpc>
                <a:spcPct val="100000"/>
              </a:lnSpc>
              <a:spcBef>
                <a:spcPts val="100"/>
              </a:spcBef>
              <a:spcAft>
                <a:spcPts val="2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srgbClr val="353535"/>
              </a:solidFill>
              <a:effectLst/>
              <a:uLnTx/>
              <a:uFillTx/>
              <a:latin typeface="Segoe UI Semilight"/>
              <a:ea typeface="MS PGothic" panose="020B0600070205080204" pitchFamily="34" charset="-128"/>
              <a:cs typeface="Segoe UI Semilight"/>
            </a:endParaRPr>
          </a:p>
        </p:txBody>
      </p:sp>
      <p:sp>
        <p:nvSpPr>
          <p:cNvPr id="2" name="Title 1">
            <a:extLst>
              <a:ext uri="{FF2B5EF4-FFF2-40B4-BE49-F238E27FC236}">
                <a16:creationId xmlns:a16="http://schemas.microsoft.com/office/drawing/2014/main" id="{378B5BF5-BD39-429C-81DE-1B20E77E8B7A}"/>
              </a:ext>
            </a:extLst>
          </p:cNvPr>
          <p:cNvSpPr>
            <a:spLocks noGrp="1"/>
          </p:cNvSpPr>
          <p:nvPr>
            <p:ph type="title"/>
          </p:nvPr>
        </p:nvSpPr>
        <p:spPr/>
        <p:txBody>
          <a:bodyPr/>
          <a:lstStyle/>
          <a:p>
            <a:r>
              <a:rPr lang="en-US"/>
              <a:t>Offers: Azure Migration</a:t>
            </a:r>
            <a:br>
              <a:rPr lang="en-US"/>
            </a:br>
            <a:r>
              <a:rPr lang="en-IN" sz="2200" spc="0"/>
              <a:t>Offers to make Azure the most cost-effective cloud for Windows Server</a:t>
            </a:r>
            <a:endParaRPr lang="en-US" sz="2200" spc="0"/>
          </a:p>
        </p:txBody>
      </p:sp>
      <p:sp>
        <p:nvSpPr>
          <p:cNvPr id="6" name="Rectangle 5">
            <a:extLst>
              <a:ext uri="{FF2B5EF4-FFF2-40B4-BE49-F238E27FC236}">
                <a16:creationId xmlns:a16="http://schemas.microsoft.com/office/drawing/2014/main" id="{5D61A323-A7E6-4FB0-8A89-6A29A49FA934}"/>
              </a:ext>
            </a:extLst>
          </p:cNvPr>
          <p:cNvSpPr/>
          <p:nvPr/>
        </p:nvSpPr>
        <p:spPr>
          <a:xfrm>
            <a:off x="7254933" y="1649057"/>
            <a:ext cx="4714817" cy="502755"/>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Upgrade on-premises</a:t>
            </a:r>
          </a:p>
        </p:txBody>
      </p:sp>
      <p:sp>
        <p:nvSpPr>
          <p:cNvPr id="7" name="Rectangle 6">
            <a:extLst>
              <a:ext uri="{FF2B5EF4-FFF2-40B4-BE49-F238E27FC236}">
                <a16:creationId xmlns:a16="http://schemas.microsoft.com/office/drawing/2014/main" id="{A8645A6A-15B5-472B-9D4A-48B3144FE188}"/>
              </a:ext>
            </a:extLst>
          </p:cNvPr>
          <p:cNvSpPr/>
          <p:nvPr/>
        </p:nvSpPr>
        <p:spPr>
          <a:xfrm>
            <a:off x="2408238" y="1649057"/>
            <a:ext cx="4714817" cy="502755"/>
          </a:xfrm>
          <a:prstGeom prst="rect">
            <a:avLst/>
          </a:prstGeom>
          <a:solidFill>
            <a:schemeClr val="accent1"/>
          </a:solidFill>
          <a:ln>
            <a:solidFill>
              <a:schemeClr val="accent1"/>
            </a:solidFill>
          </a:ln>
        </p:spPr>
        <p:txBody>
          <a:bodyPr wrap="square"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Migrate to Azure</a:t>
            </a:r>
          </a:p>
        </p:txBody>
      </p:sp>
      <p:sp>
        <p:nvSpPr>
          <p:cNvPr id="10" name="Oval 9">
            <a:extLst>
              <a:ext uri="{FF2B5EF4-FFF2-40B4-BE49-F238E27FC236}">
                <a16:creationId xmlns:a16="http://schemas.microsoft.com/office/drawing/2014/main" id="{B5221374-DB2C-49A3-B004-54356D366AC0}"/>
              </a:ext>
            </a:extLst>
          </p:cNvPr>
          <p:cNvSpPr/>
          <p:nvPr/>
        </p:nvSpPr>
        <p:spPr bwMode="auto">
          <a:xfrm>
            <a:off x="6912896" y="1632607"/>
            <a:ext cx="535654" cy="53565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8D7"/>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OR</a:t>
            </a:r>
            <a:endParaRPr kumimoji="0" lang="en-US" sz="1050" b="0" i="0" u="none" strike="noStrike" kern="1200" cap="none" spc="0" normalizeH="0" baseline="0" noProof="0">
              <a:ln>
                <a:noFill/>
              </a:ln>
              <a:solidFill>
                <a:srgbClr val="0078D7"/>
              </a:solidFill>
              <a:effectLst/>
              <a:uLnTx/>
              <a:uFillTx/>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13" name="Rectangle 12">
            <a:extLst>
              <a:ext uri="{FF2B5EF4-FFF2-40B4-BE49-F238E27FC236}">
                <a16:creationId xmlns:a16="http://schemas.microsoft.com/office/drawing/2014/main" id="{6ABDDADA-42C3-425B-A1D9-47B887B52711}"/>
              </a:ext>
            </a:extLst>
          </p:cNvPr>
          <p:cNvSpPr/>
          <p:nvPr/>
        </p:nvSpPr>
        <p:spPr bwMode="auto">
          <a:xfrm>
            <a:off x="0" y="-11952"/>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CBC49CC2-BA3D-4175-83EA-A5FEFF19D705}"/>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5" name="Rectangle 14">
            <a:hlinkClick r:id="rId3" action="ppaction://hlinksldjump"/>
            <a:extLst>
              <a:ext uri="{FF2B5EF4-FFF2-40B4-BE49-F238E27FC236}">
                <a16:creationId xmlns:a16="http://schemas.microsoft.com/office/drawing/2014/main" id="{E435C398-1A9A-4C5F-B064-5553FA8608FD}"/>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5" name="Isosceles Triangle 24">
            <a:hlinkClick r:id="rId4" action="ppaction://hlinksldjump"/>
            <a:extLst>
              <a:ext uri="{FF2B5EF4-FFF2-40B4-BE49-F238E27FC236}">
                <a16:creationId xmlns:a16="http://schemas.microsoft.com/office/drawing/2014/main" id="{379ED039-A74A-471D-9A34-928FC5670331}"/>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 name="Rectangle 2">
            <a:extLst>
              <a:ext uri="{FF2B5EF4-FFF2-40B4-BE49-F238E27FC236}">
                <a16:creationId xmlns:a16="http://schemas.microsoft.com/office/drawing/2014/main" id="{6C40FAFD-5290-4D38-8C87-073CF74A7453}"/>
              </a:ext>
            </a:extLst>
          </p:cNvPr>
          <p:cNvSpPr/>
          <p:nvPr/>
        </p:nvSpPr>
        <p:spPr>
          <a:xfrm>
            <a:off x="7254929" y="5406587"/>
            <a:ext cx="4714817" cy="1292662"/>
          </a:xfrm>
          <a:prstGeom prst="rect">
            <a:avLst/>
          </a:prstGeom>
          <a:ln w="6350">
            <a:solidFill>
              <a:schemeClr val="bg1">
                <a:lumMod val="75000"/>
              </a:schemeClr>
            </a:solidFill>
          </a:ln>
        </p:spPr>
        <p:txBody>
          <a:bodyPr wrap="square">
            <a:spAutoFit/>
          </a:bodyPr>
          <a:lstStyle/>
          <a:p>
            <a:pPr lvl="0" eaLnBrk="0" fontAlgn="base" hangingPunct="0">
              <a:spcBef>
                <a:spcPts val="400"/>
              </a:spcBef>
              <a:spcAft>
                <a:spcPct val="0"/>
              </a:spcAft>
              <a:defRPr/>
            </a:pPr>
            <a:endParaRPr lang="en-US" sz="1200">
              <a:solidFill>
                <a:srgbClr val="353535"/>
              </a:solidFill>
              <a:latin typeface="Segoe UI Semibold" panose="020B0702040204020203" pitchFamily="34" charset="0"/>
              <a:cs typeface="Segoe UI Semibold" panose="020B0702040204020203" pitchFamily="34" charset="0"/>
            </a:endParaRPr>
          </a:p>
          <a:p>
            <a:pPr lvl="0" algn="ctr" eaLnBrk="0" fontAlgn="base" hangingPunct="0">
              <a:spcBef>
                <a:spcPts val="400"/>
              </a:spcBef>
              <a:spcAft>
                <a:spcPct val="0"/>
              </a:spcAft>
              <a:defRPr/>
            </a:pPr>
            <a:r>
              <a:rPr lang="en-US" sz="1400">
                <a:gradFill>
                  <a:gsLst>
                    <a:gs pos="1250">
                      <a:srgbClr val="353535"/>
                    </a:gs>
                    <a:gs pos="100000">
                      <a:srgbClr val="353535"/>
                    </a:gs>
                  </a:gsLst>
                  <a:lin ang="5400000" scaled="0"/>
                </a:gradFill>
                <a:cs typeface="Calibri" panose="020F0502020204030204" pitchFamily="34" charset="0"/>
              </a:rPr>
              <a:t>Check out the </a:t>
            </a:r>
            <a:r>
              <a:rPr lang="en-US" sz="1400" b="1">
                <a:solidFill>
                  <a:schemeClr val="tx2"/>
                </a:solidFill>
                <a:latin typeface="Segoe UI Semibold" panose="020B0702040204020203"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rPr>
              <a:t>Azure Pricing Calculator </a:t>
            </a:r>
            <a:r>
              <a:rPr lang="en-US" sz="1400">
                <a:gradFill>
                  <a:gsLst>
                    <a:gs pos="1250">
                      <a:srgbClr val="353535"/>
                    </a:gs>
                    <a:gs pos="100000">
                      <a:srgbClr val="353535"/>
                    </a:gs>
                  </a:gsLst>
                  <a:lin ang="5400000" scaled="0"/>
                </a:gradFill>
                <a:cs typeface="Calibri" panose="020F0502020204030204" pitchFamily="34" charset="0"/>
              </a:rPr>
              <a:t>to calculate your savings with Reserved Instances</a:t>
            </a:r>
          </a:p>
          <a:p>
            <a:pPr lvl="0" algn="ctr" eaLnBrk="0" fontAlgn="base" hangingPunct="0">
              <a:spcBef>
                <a:spcPts val="400"/>
              </a:spcBef>
              <a:spcAft>
                <a:spcPct val="0"/>
              </a:spcAft>
              <a:defRPr/>
            </a:pPr>
            <a:endParaRPr lang="en-US" sz="1400">
              <a:gradFill>
                <a:gsLst>
                  <a:gs pos="1250">
                    <a:srgbClr val="353535"/>
                  </a:gs>
                  <a:gs pos="100000">
                    <a:srgbClr val="353535"/>
                  </a:gs>
                </a:gsLst>
                <a:lin ang="5400000" scaled="0"/>
              </a:gradFill>
              <a:cs typeface="Calibri" panose="020F0502020204030204" pitchFamily="34" charset="0"/>
            </a:endParaRPr>
          </a:p>
          <a:p>
            <a:pPr algn="ctr" eaLnBrk="0" fontAlgn="base" hangingPunct="0">
              <a:spcBef>
                <a:spcPts val="400"/>
              </a:spcBef>
              <a:spcAft>
                <a:spcPct val="0"/>
              </a:spcAft>
              <a:defRPr/>
            </a:pPr>
            <a:r>
              <a:rPr lang="en-US" sz="1400">
                <a:gradFill>
                  <a:gsLst>
                    <a:gs pos="1250">
                      <a:srgbClr val="353535"/>
                    </a:gs>
                    <a:gs pos="100000">
                      <a:srgbClr val="353535"/>
                    </a:gs>
                  </a:gsLst>
                  <a:lin ang="5400000" scaled="0"/>
                </a:gradFill>
                <a:cs typeface="Calibri" panose="020F0502020204030204" pitchFamily="34" charset="0"/>
              </a:rPr>
              <a:t>Check out hybrid benefit pricing </a:t>
            </a:r>
            <a:r>
              <a:rPr lang="en-US" sz="1400">
                <a:solidFill>
                  <a:schemeClr val="tx2"/>
                </a:solidFill>
                <a:latin typeface="Segoe UI Semibold" panose="020B0702040204020203" pitchFamily="34" charset="0"/>
                <a:cs typeface="Segoe UI Semibold" panose="020B0702040204020203" pitchFamily="34" charset="0"/>
                <a:hlinkClick r:id="rId6">
                  <a:extLst>
                    <a:ext uri="{A12FA001-AC4F-418D-AE19-62706E023703}">
                      <ahyp:hlinkClr xmlns:ahyp="http://schemas.microsoft.com/office/drawing/2018/hyperlinkcolor" val="tx"/>
                    </a:ext>
                  </a:extLst>
                </a:hlinkClick>
              </a:rPr>
              <a:t>here</a:t>
            </a:r>
            <a:endParaRPr lang="en-US" sz="1400">
              <a:solidFill>
                <a:schemeClr val="tx2"/>
              </a:solidFill>
              <a:latin typeface="Segoe UI Semibold" panose="020B0702040204020203" pitchFamily="34" charset="0"/>
              <a:cs typeface="Segoe UI Semibold" panose="020B0702040204020203" pitchFamily="34" charset="0"/>
            </a:endParaRPr>
          </a:p>
        </p:txBody>
      </p:sp>
      <p:sp>
        <p:nvSpPr>
          <p:cNvPr id="37" name="Rectangle 36">
            <a:hlinkClick r:id="rId7" action="ppaction://hlinksldjump"/>
            <a:extLst>
              <a:ext uri="{FF2B5EF4-FFF2-40B4-BE49-F238E27FC236}">
                <a16:creationId xmlns:a16="http://schemas.microsoft.com/office/drawing/2014/main" id="{9099E770-CE69-43E5-8A5F-0320883C8D5A}"/>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38" name="Rectangle 37">
            <a:hlinkClick r:id="rId8" action="ppaction://hlinksldjump"/>
            <a:extLst>
              <a:ext uri="{FF2B5EF4-FFF2-40B4-BE49-F238E27FC236}">
                <a16:creationId xmlns:a16="http://schemas.microsoft.com/office/drawing/2014/main" id="{601EC0B2-200C-4AE5-8DF9-67187B30C0B9}"/>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51" name="Rectangle 50">
            <a:hlinkClick r:id="rId7" action="ppaction://hlinksldjump"/>
            <a:extLst>
              <a:ext uri="{FF2B5EF4-FFF2-40B4-BE49-F238E27FC236}">
                <a16:creationId xmlns:a16="http://schemas.microsoft.com/office/drawing/2014/main" id="{58206A46-675F-4EED-A06C-96112403BB51}"/>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52" name="Rectangle 51">
            <a:hlinkClick r:id="rId9" action="ppaction://hlinksldjump"/>
            <a:extLst>
              <a:ext uri="{FF2B5EF4-FFF2-40B4-BE49-F238E27FC236}">
                <a16:creationId xmlns:a16="http://schemas.microsoft.com/office/drawing/2014/main" id="{C3AF8549-7C45-40FF-AB69-59F0139EE46A}"/>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53" name="Rectangle 52">
            <a:hlinkClick r:id="rId8" action="ppaction://hlinksldjump"/>
            <a:extLst>
              <a:ext uri="{FF2B5EF4-FFF2-40B4-BE49-F238E27FC236}">
                <a16:creationId xmlns:a16="http://schemas.microsoft.com/office/drawing/2014/main" id="{8B10BED8-33D3-4F06-99F7-73833110874E}"/>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54" name="Rectangle 53">
            <a:hlinkClick r:id="rId10" action="ppaction://hlinksldjump"/>
            <a:extLst>
              <a:ext uri="{FF2B5EF4-FFF2-40B4-BE49-F238E27FC236}">
                <a16:creationId xmlns:a16="http://schemas.microsoft.com/office/drawing/2014/main" id="{17F4F030-5878-40DD-9DDC-6BCA85BB0078}"/>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55" name="Rectangle 54">
            <a:hlinkClick r:id="rId7" action="ppaction://hlinksldjump"/>
            <a:extLst>
              <a:ext uri="{FF2B5EF4-FFF2-40B4-BE49-F238E27FC236}">
                <a16:creationId xmlns:a16="http://schemas.microsoft.com/office/drawing/2014/main" id="{098DAA62-2D46-46AC-BBE5-428E0CF28527}"/>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56" name="Rectangle 55">
            <a:hlinkClick r:id="rId11" action="ppaction://hlinksldjump"/>
            <a:extLst>
              <a:ext uri="{FF2B5EF4-FFF2-40B4-BE49-F238E27FC236}">
                <a16:creationId xmlns:a16="http://schemas.microsoft.com/office/drawing/2014/main" id="{9696B2C3-B945-4178-8021-04B5D3FE9053}"/>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57" name="Rectangle 56">
            <a:hlinkClick r:id="rId12" action="ppaction://hlinksldjump"/>
            <a:extLst>
              <a:ext uri="{FF2B5EF4-FFF2-40B4-BE49-F238E27FC236}">
                <a16:creationId xmlns:a16="http://schemas.microsoft.com/office/drawing/2014/main" id="{FFB2CA6F-4175-43A9-B0F1-22DE15C4E400}"/>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58" name="Rectangle 57">
            <a:hlinkClick r:id="rId13" action="ppaction://hlinksldjump"/>
            <a:extLst>
              <a:ext uri="{FF2B5EF4-FFF2-40B4-BE49-F238E27FC236}">
                <a16:creationId xmlns:a16="http://schemas.microsoft.com/office/drawing/2014/main" id="{F9AD57E8-BB05-418B-9DD1-89F88791D817}"/>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59" name="Rectangle 58">
            <a:hlinkClick r:id="rId14" action="ppaction://hlinksldjump"/>
            <a:extLst>
              <a:ext uri="{FF2B5EF4-FFF2-40B4-BE49-F238E27FC236}">
                <a16:creationId xmlns:a16="http://schemas.microsoft.com/office/drawing/2014/main" id="{C35B3FD1-C6E6-41E7-A936-0A27265704DD}"/>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60" name="Rectangle 59">
            <a:hlinkClick r:id="rId15" action="ppaction://hlinksldjump"/>
            <a:extLst>
              <a:ext uri="{FF2B5EF4-FFF2-40B4-BE49-F238E27FC236}">
                <a16:creationId xmlns:a16="http://schemas.microsoft.com/office/drawing/2014/main" id="{356B725A-C50B-4778-8AA6-D131A8F4272A}"/>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61" name="Rectangle 60">
            <a:hlinkClick r:id="rId16" action="ppaction://hlinksldjump"/>
            <a:extLst>
              <a:ext uri="{FF2B5EF4-FFF2-40B4-BE49-F238E27FC236}">
                <a16:creationId xmlns:a16="http://schemas.microsoft.com/office/drawing/2014/main" id="{AEF96271-41CF-488C-82B9-7C3443929EEC}"/>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a:t>
            </a:r>
            <a:r>
              <a:rPr kumimoji="0" lang="en-US" sz="10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rPr>
              <a:t>Offers/Incentives/CTAs</a:t>
            </a:r>
          </a:p>
        </p:txBody>
      </p:sp>
      <p:sp>
        <p:nvSpPr>
          <p:cNvPr id="62" name="Isosceles Triangle 61">
            <a:hlinkClick r:id="rId4" action="ppaction://hlinksldjump"/>
            <a:extLst>
              <a:ext uri="{FF2B5EF4-FFF2-40B4-BE49-F238E27FC236}">
                <a16:creationId xmlns:a16="http://schemas.microsoft.com/office/drawing/2014/main" id="{F926282A-1810-4C3F-AF21-53A7B674FE0A}"/>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22" name="Rectangle 21">
            <a:extLst>
              <a:ext uri="{FF2B5EF4-FFF2-40B4-BE49-F238E27FC236}">
                <a16:creationId xmlns:a16="http://schemas.microsoft.com/office/drawing/2014/main" id="{F7CB2E23-D2CF-45D6-975C-0E5E6E6E3085}"/>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6" name="Rectangle 35">
            <a:extLst>
              <a:ext uri="{FF2B5EF4-FFF2-40B4-BE49-F238E27FC236}">
                <a16:creationId xmlns:a16="http://schemas.microsoft.com/office/drawing/2014/main" id="{C2E052EC-A2F2-4269-9362-80A35F9C94E1}"/>
              </a:ext>
            </a:extLst>
          </p:cNvPr>
          <p:cNvSpPr/>
          <p:nvPr/>
        </p:nvSpPr>
        <p:spPr>
          <a:xfrm>
            <a:off x="7254928" y="5117867"/>
            <a:ext cx="4714817" cy="370383"/>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a:t>
            </a:r>
          </a:p>
        </p:txBody>
      </p:sp>
      <p:grpSp>
        <p:nvGrpSpPr>
          <p:cNvPr id="30" name="Group 29">
            <a:extLst>
              <a:ext uri="{FF2B5EF4-FFF2-40B4-BE49-F238E27FC236}">
                <a16:creationId xmlns:a16="http://schemas.microsoft.com/office/drawing/2014/main" id="{025B53E4-4C61-4E1E-AD6A-D519BBFB3BB6}"/>
              </a:ext>
            </a:extLst>
          </p:cNvPr>
          <p:cNvGrpSpPr/>
          <p:nvPr/>
        </p:nvGrpSpPr>
        <p:grpSpPr>
          <a:xfrm>
            <a:off x="13574" y="5919357"/>
            <a:ext cx="2182973" cy="725740"/>
            <a:chOff x="-3478" y="6262664"/>
            <a:chExt cx="2207104" cy="725740"/>
          </a:xfrm>
        </p:grpSpPr>
        <p:sp>
          <p:nvSpPr>
            <p:cNvPr id="31" name="Rectangle 30">
              <a:extLst>
                <a:ext uri="{FF2B5EF4-FFF2-40B4-BE49-F238E27FC236}">
                  <a16:creationId xmlns:a16="http://schemas.microsoft.com/office/drawing/2014/main" id="{1305EDC0-3CBA-4FB5-A0F4-EB1E1169BEC1}"/>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31">
              <a:extLst>
                <a:ext uri="{FF2B5EF4-FFF2-40B4-BE49-F238E27FC236}">
                  <a16:creationId xmlns:a16="http://schemas.microsoft.com/office/drawing/2014/main" id="{9D31703C-13BD-4671-ACD2-56D78600CD60}"/>
                </a:ext>
              </a:extLst>
            </p:cNvPr>
            <p:cNvPicPr>
              <a:picLocks noChangeAspect="1"/>
            </p:cNvPicPr>
            <p:nvPr/>
          </p:nvPicPr>
          <p:blipFill>
            <a:blip r:embed="rId17"/>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11061281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AAE8-3E12-4195-89E3-FA588394176D}"/>
              </a:ext>
            </a:extLst>
          </p:cNvPr>
          <p:cNvSpPr>
            <a:spLocks noGrp="1"/>
          </p:cNvSpPr>
          <p:nvPr>
            <p:ph type="title"/>
          </p:nvPr>
        </p:nvSpPr>
        <p:spPr/>
        <p:txBody>
          <a:bodyPr/>
          <a:lstStyle/>
          <a:p>
            <a:r>
              <a:rPr lang="en-US">
                <a:latin typeface="Segoe UI" panose="020B0502040204020203" pitchFamily="34" charset="0"/>
              </a:rPr>
              <a:t>Windows Server </a:t>
            </a:r>
            <a:r>
              <a:rPr lang="en-US"/>
              <a:t>| Incentives/Programs/Offers/CTAs </a:t>
            </a:r>
          </a:p>
        </p:txBody>
      </p:sp>
      <p:graphicFrame>
        <p:nvGraphicFramePr>
          <p:cNvPr id="3" name="Table 2">
            <a:extLst>
              <a:ext uri="{FF2B5EF4-FFF2-40B4-BE49-F238E27FC236}">
                <a16:creationId xmlns:a16="http://schemas.microsoft.com/office/drawing/2014/main" id="{A8D125CC-6249-4A94-B45A-5B3F0487B479}"/>
              </a:ext>
            </a:extLst>
          </p:cNvPr>
          <p:cNvGraphicFramePr>
            <a:graphicFrameLocks noGrp="1"/>
          </p:cNvGraphicFramePr>
          <p:nvPr>
            <p:extLst>
              <p:ext uri="{D42A27DB-BD31-4B8C-83A1-F6EECF244321}">
                <p14:modId xmlns:p14="http://schemas.microsoft.com/office/powerpoint/2010/main" val="2748736788"/>
              </p:ext>
            </p:extLst>
          </p:nvPr>
        </p:nvGraphicFramePr>
        <p:xfrm>
          <a:off x="3007322" y="1687457"/>
          <a:ext cx="8576108" cy="5192318"/>
        </p:xfrm>
        <a:graphic>
          <a:graphicData uri="http://schemas.openxmlformats.org/drawingml/2006/table">
            <a:tbl>
              <a:tblPr firstRow="1" bandRow="1">
                <a:tableStyleId>{5C22544A-7EE6-4342-B048-85BDC9FD1C3A}</a:tableStyleId>
              </a:tblPr>
              <a:tblGrid>
                <a:gridCol w="952901">
                  <a:extLst>
                    <a:ext uri="{9D8B030D-6E8A-4147-A177-3AD203B41FA5}">
                      <a16:colId xmlns:a16="http://schemas.microsoft.com/office/drawing/2014/main" val="2636679402"/>
                    </a:ext>
                  </a:extLst>
                </a:gridCol>
                <a:gridCol w="115503">
                  <a:extLst>
                    <a:ext uri="{9D8B030D-6E8A-4147-A177-3AD203B41FA5}">
                      <a16:colId xmlns:a16="http://schemas.microsoft.com/office/drawing/2014/main" val="815302461"/>
                    </a:ext>
                  </a:extLst>
                </a:gridCol>
                <a:gridCol w="1482290">
                  <a:extLst>
                    <a:ext uri="{9D8B030D-6E8A-4147-A177-3AD203B41FA5}">
                      <a16:colId xmlns:a16="http://schemas.microsoft.com/office/drawing/2014/main" val="1712789106"/>
                    </a:ext>
                  </a:extLst>
                </a:gridCol>
                <a:gridCol w="125129">
                  <a:extLst>
                    <a:ext uri="{9D8B030D-6E8A-4147-A177-3AD203B41FA5}">
                      <a16:colId xmlns:a16="http://schemas.microsoft.com/office/drawing/2014/main" val="2961905908"/>
                    </a:ext>
                  </a:extLst>
                </a:gridCol>
                <a:gridCol w="3887866">
                  <a:extLst>
                    <a:ext uri="{9D8B030D-6E8A-4147-A177-3AD203B41FA5}">
                      <a16:colId xmlns:a16="http://schemas.microsoft.com/office/drawing/2014/main" val="299246823"/>
                    </a:ext>
                  </a:extLst>
                </a:gridCol>
                <a:gridCol w="188483">
                  <a:extLst>
                    <a:ext uri="{9D8B030D-6E8A-4147-A177-3AD203B41FA5}">
                      <a16:colId xmlns:a16="http://schemas.microsoft.com/office/drawing/2014/main" val="2342694003"/>
                    </a:ext>
                  </a:extLst>
                </a:gridCol>
                <a:gridCol w="1823936">
                  <a:extLst>
                    <a:ext uri="{9D8B030D-6E8A-4147-A177-3AD203B41FA5}">
                      <a16:colId xmlns:a16="http://schemas.microsoft.com/office/drawing/2014/main" val="272396041"/>
                    </a:ext>
                  </a:extLst>
                </a:gridCol>
              </a:tblGrid>
              <a:tr h="364237">
                <a:tc rowSpan="8">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Segoe UI Semibold" panose="020B0702040204020203" pitchFamily="34" charset="0"/>
                          <a:ea typeface="+mn-ea"/>
                          <a:cs typeface="Segoe UI Semibold" panose="020B0702040204020203" pitchFamily="34" charset="0"/>
                        </a:rPr>
                        <a:t>Microsoft </a:t>
                      </a: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kern="1200">
                        <a:solidFill>
                          <a:schemeClr val="tx1"/>
                        </a:solidFill>
                        <a:latin typeface="+mn-lt"/>
                        <a:ea typeface="+mn-ea"/>
                        <a:cs typeface="+mn-cs"/>
                      </a:endParaRPr>
                    </a:p>
                  </a:txBody>
                  <a:tcPr marL="0" marR="0" marT="44821" marB="44821">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CSP Incentives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Azure Consumed Revenue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Customer Adds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l" defTabSz="932742" rtl="0" eaLnBrk="1" latinLnBrk="0" hangingPunct="1"/>
                      <a:r>
                        <a:rPr lang="en-US" sz="900" b="0" kern="1200">
                          <a:solidFill>
                            <a:schemeClr val="tx1"/>
                          </a:solidFill>
                          <a:latin typeface="+mn-lt"/>
                          <a:ea typeface="+mn-ea"/>
                          <a:cs typeface="+mn-cs"/>
                        </a:rPr>
                        <a:t>Payout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808364988"/>
                  </a:ext>
                </a:extLst>
              </a:tr>
              <a:tr h="320934">
                <a:tc vMerge="1">
                  <a:txBody>
                    <a:bodyPr/>
                    <a:lstStyle/>
                    <a:p>
                      <a:pPr marL="0" algn="l" defTabSz="932742" rtl="0" eaLnBrk="1" fontAlgn="ctr" latinLnBrk="0" hangingPunct="1">
                        <a:lnSpc>
                          <a:spcPct val="100000"/>
                        </a:lnSpc>
                        <a:spcBef>
                          <a:spcPts val="0"/>
                        </a:spcBef>
                      </a:pPr>
                      <a:endParaRPr lang="en-US" sz="900" b="0" i="0" u="none" strike="noStrike" kern="1200">
                        <a:solidFill>
                          <a:schemeClr val="bg1"/>
                        </a:solidFill>
                        <a:effectLst/>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kern="1200">
                        <a:solidFill>
                          <a:schemeClr val="tx1"/>
                        </a:solidFill>
                        <a:latin typeface="+mn-lt"/>
                        <a:ea typeface="+mn-ea"/>
                        <a:cs typeface="+mn-cs"/>
                      </a:endParaRPr>
                    </a:p>
                  </a:txBody>
                  <a:tcPr marL="0" marR="0" marT="44821" marB="44821">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CSP Subscriptions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Windows Server</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SQL Server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900" b="0" kern="1200">
                          <a:solidFill>
                            <a:schemeClr val="tx1"/>
                          </a:solidFill>
                          <a:latin typeface="+mn-lt"/>
                          <a:ea typeface="+mn-ea"/>
                          <a:cs typeface="+mn-cs"/>
                        </a:rPr>
                        <a:t>License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42342108"/>
                  </a:ext>
                </a:extLst>
              </a:tr>
              <a:tr h="269507">
                <a:tc vMerge="1">
                  <a:txBody>
                    <a:bodyPr/>
                    <a:lstStyle/>
                    <a:p>
                      <a:pPr marL="0" marR="0" algn="l" defTabSz="932742" rtl="0" eaLnBrk="1" latinLnBrk="0" hangingPunct="1">
                        <a:spcBef>
                          <a:spcPts val="0"/>
                        </a:spcBef>
                        <a:spcAft>
                          <a:spcPts val="0"/>
                        </a:spcAft>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Hybrid Use Benefit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Use your license to benefit from a lower price on Windows Server VMs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indent="0" algn="l" defTabSz="914367" rtl="0" eaLnBrk="1" fontAlgn="ctr" latinLnBrk="0" hangingPunct="1">
                        <a:lnSpc>
                          <a:spcPct val="100000"/>
                        </a:lnSpc>
                        <a:spcBef>
                          <a:spcPts val="0"/>
                        </a:spcBef>
                        <a:buFont typeface="Arial" panose="020B0604020202020204" pitchFamily="34" charset="0"/>
                        <a:buNone/>
                      </a:pPr>
                      <a:r>
                        <a:rPr lang="en-US" sz="900" b="0" kern="1200">
                          <a:solidFill>
                            <a:schemeClr val="tx1"/>
                          </a:solidFill>
                          <a:latin typeface="+mn-lt"/>
                          <a:ea typeface="+mn-ea"/>
                          <a:cs typeface="+mn-cs"/>
                        </a:rPr>
                        <a:t>Offer: Lower priced SKU</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8170619"/>
                  </a:ext>
                </a:extLst>
              </a:tr>
              <a:tr h="327259">
                <a:tc vMerge="1">
                  <a:txBody>
                    <a:bodyPr/>
                    <a:lstStyle/>
                    <a:p>
                      <a:pPr marL="0" algn="l" defTabSz="932742" rtl="0" eaLnBrk="1" fontAlgn="ctr" latinLnBrk="0" hangingPunct="1">
                        <a:lnSpc>
                          <a:spcPct val="100000"/>
                        </a:lnSpc>
                        <a:spcBef>
                          <a:spcPts val="0"/>
                        </a:spcBef>
                      </a:pPr>
                      <a:endParaRPr lang="en-US" sz="900" b="0" i="0" u="none" strike="noStrike" kern="1200">
                        <a:solidFill>
                          <a:schemeClr val="bg1"/>
                        </a:solidFill>
                        <a:effectLst/>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Reserved Instances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Windows Server Virtual Machine Instances</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SQL Server compute (not the SQL server license)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u="none" kern="1200">
                          <a:solidFill>
                            <a:schemeClr val="tx1"/>
                          </a:solidFill>
                          <a:latin typeface="+mn-lt"/>
                          <a:ea typeface="+mn-ea"/>
                          <a:cs typeface="+mn-cs"/>
                        </a:rPr>
                        <a:t>Cosmos DB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indent="0" algn="l" defTabSz="914367" rtl="0" eaLnBrk="1" fontAlgn="ctr" latinLnBrk="0" hangingPunct="1">
                        <a:lnSpc>
                          <a:spcPct val="100000"/>
                        </a:lnSpc>
                        <a:spcBef>
                          <a:spcPts val="0"/>
                        </a:spcBef>
                        <a:buFont typeface="Arial" panose="020B0604020202020204" pitchFamily="34" charset="0"/>
                        <a:buNone/>
                      </a:pPr>
                      <a:r>
                        <a:rPr lang="en-US" sz="900" b="0" kern="1200">
                          <a:solidFill>
                            <a:schemeClr val="tx1"/>
                          </a:solidFill>
                          <a:latin typeface="+mn-lt"/>
                          <a:ea typeface="+mn-ea"/>
                          <a:cs typeface="+mn-cs"/>
                        </a:rPr>
                        <a:t>Offer: Lower Priced SKU</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66232170"/>
                  </a:ext>
                </a:extLst>
              </a:tr>
              <a:tr h="308008">
                <a:tc vMerge="1">
                  <a:txBody>
                    <a:bodyPr/>
                    <a:lstStyle/>
                    <a:p>
                      <a:pPr marL="0" marR="0" algn="l" defTabSz="932742" rtl="0" eaLnBrk="1" latinLnBrk="0" hangingPunct="1">
                        <a:spcBef>
                          <a:spcPts val="0"/>
                        </a:spcBef>
                        <a:spcAft>
                          <a:spcPts val="0"/>
                        </a:spcAft>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Free Security Updates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26893" marB="2689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26893" marB="2689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kern="1200">
                          <a:solidFill>
                            <a:schemeClr val="tx1"/>
                          </a:solidFill>
                          <a:latin typeface="+mn-lt"/>
                          <a:ea typeface="+mn-ea"/>
                          <a:cs typeface="+mn-cs"/>
                        </a:rPr>
                        <a:t>Offer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7077782"/>
                  </a:ext>
                </a:extLst>
              </a:tr>
              <a:tr h="0">
                <a:tc vMerge="1">
                  <a:txBody>
                    <a:bodyPr/>
                    <a:lstStyle/>
                    <a:p>
                      <a:pPr marL="0" marR="0" algn="l" defTabSz="932742" rtl="0" eaLnBrk="1" latinLnBrk="0" hangingPunct="1">
                        <a:lnSpc>
                          <a:spcPct val="107000"/>
                        </a:lnSpc>
                        <a:spcBef>
                          <a:spcPts val="0"/>
                        </a:spcBef>
                        <a:spcAft>
                          <a:spcPts val="0"/>
                        </a:spcAft>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9629" marR="89629" marT="44815" marB="4481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Go To Market Support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Marketing Services to generate demand</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kern="1200">
                          <a:solidFill>
                            <a:schemeClr val="tx1"/>
                          </a:solidFill>
                          <a:latin typeface="+mn-lt"/>
                          <a:ea typeface="+mn-ea"/>
                          <a:cs typeface="+mn-cs"/>
                        </a:rPr>
                        <a:t>Various co-funded</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88427423"/>
                  </a:ext>
                </a:extLst>
              </a:tr>
              <a:tr h="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WS Hero Offer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CSP subscriptions + Reserved Instances (RI) Link to Partner Center  </a:t>
                      </a:r>
                      <a:r>
                        <a:rPr lang="en-US" sz="900" b="0" kern="1200">
                          <a:solidFill>
                            <a:schemeClr val="tx2"/>
                          </a:solidFill>
                          <a:latin typeface="+mn-lt"/>
                          <a:ea typeface="+mn-ea"/>
                          <a:cs typeface="+mn-cs"/>
                          <a:hlinkClick r:id="rId3">
                            <a:extLst>
                              <a:ext uri="{A12FA001-AC4F-418D-AE19-62706E023703}">
                                <ahyp:hlinkClr xmlns:ahyp="http://schemas.microsoft.com/office/drawing/2018/hyperlinkcolor" val="tx"/>
                              </a:ext>
                            </a:extLst>
                          </a:hlinkClick>
                        </a:rPr>
                        <a:t>here</a:t>
                      </a:r>
                      <a:endParaRPr lang="en-US" sz="900" b="0" kern="1200">
                        <a:solidFill>
                          <a:schemeClr val="tx2"/>
                        </a:solidFill>
                        <a:latin typeface="+mn-lt"/>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kern="1200">
                          <a:solidFill>
                            <a:schemeClr val="tx1"/>
                          </a:solidFill>
                          <a:latin typeface="+mn-lt"/>
                          <a:ea typeface="+mn-ea"/>
                          <a:cs typeface="+mn-cs"/>
                        </a:rPr>
                        <a:t>Offer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94924232"/>
                  </a:ext>
                </a:extLst>
              </a:tr>
              <a:tr h="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a:ln>
                            <a:noFill/>
                          </a:ln>
                          <a:solidFill>
                            <a:schemeClr val="bg1"/>
                          </a:solidFill>
                          <a:effectLst/>
                          <a:uLnTx/>
                          <a:uFillTx/>
                          <a:latin typeface="+mn-lt"/>
                          <a:ea typeface="+mn-ea"/>
                          <a:cs typeface="Segoe UI" pitchFamily="34" charset="0"/>
                        </a:rPr>
                        <a:t>WIP: Proposal/s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i="1"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i="1" kern="1200">
                          <a:solidFill>
                            <a:schemeClr val="tx1"/>
                          </a:solidFill>
                          <a:latin typeface="+mn-lt"/>
                          <a:ea typeface="+mn-ea"/>
                          <a:cs typeface="+mn-cs"/>
                        </a:rPr>
                        <a:t>WIP: Pre defined proposals for Windows Server on Azure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i="1"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32742" rtl="0" eaLnBrk="1" latinLnBrk="0" hangingPunct="1"/>
                      <a:r>
                        <a:rPr lang="en-US" sz="900" b="0" i="1" kern="1200">
                          <a:solidFill>
                            <a:schemeClr val="tx1"/>
                          </a:solidFill>
                          <a:latin typeface="+mn-lt"/>
                          <a:ea typeface="+mn-ea"/>
                          <a:cs typeface="+mn-cs"/>
                        </a:rPr>
                        <a:t>Predefined proposals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43722443"/>
                  </a:ext>
                </a:extLst>
              </a:tr>
              <a:tr h="224069">
                <a:tc>
                  <a:txBody>
                    <a:bodyPr/>
                    <a:lstStyle/>
                    <a:p>
                      <a:pPr marL="0" marR="0" algn="l" defTabSz="932742" rtl="0" eaLnBrk="1" latinLnBrk="0" hangingPunct="1">
                        <a:spcBef>
                          <a:spcPts val="0"/>
                        </a:spcBef>
                        <a:spcAft>
                          <a:spcPts val="0"/>
                        </a:spcAft>
                      </a:pPr>
                      <a:r>
                        <a:rPr lang="en-US" sz="900" b="0" kern="1200">
                          <a:solidFill>
                            <a:schemeClr val="bg1"/>
                          </a:solidFill>
                          <a:latin typeface="Segoe UI Semibold" panose="020B0702040204020203" pitchFamily="34" charset="0"/>
                          <a:ea typeface="+mn-ea"/>
                          <a:cs typeface="Segoe UI Semibold" panose="020B0702040204020203" pitchFamily="34" charset="0"/>
                        </a:rPr>
                        <a:t>Cloud Solution Provider (suggested)</a:t>
                      </a: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r>
                        <a:rPr lang="en-US" sz="900" b="0" kern="1200">
                          <a:solidFill>
                            <a:schemeClr val="tx1"/>
                          </a:solidFill>
                          <a:latin typeface="+mn-lt"/>
                          <a:ea typeface="+mn-ea"/>
                          <a:cs typeface="+mn-cs"/>
                        </a:rPr>
                        <a:t> </a:t>
                      </a: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Migration Plan</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The plan </a:t>
                      </a:r>
                      <a:r>
                        <a:rPr lang="en-US" sz="900" b="0" kern="1200" dirty="0">
                          <a:solidFill>
                            <a:schemeClr val="tx1"/>
                          </a:solidFill>
                          <a:latin typeface="+mn-lt"/>
                          <a:ea typeface="+mn-ea"/>
                          <a:cs typeface="+mn-cs"/>
                        </a:rPr>
                        <a:t>for Assessment, Migration and Optimization</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kern="1200" noProof="0">
                          <a:solidFill>
                            <a:schemeClr val="tx1"/>
                          </a:solidFill>
                          <a:latin typeface="+mn-lt"/>
                          <a:ea typeface="+mn-ea"/>
                          <a:cs typeface="+mn-cs"/>
                        </a:rPr>
                        <a:t>Consultancy service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878640106"/>
                  </a:ext>
                </a:extLst>
              </a:tr>
              <a:tr h="42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bg1"/>
                          </a:solidFill>
                          <a:effectLst/>
                          <a:uLnTx/>
                          <a:uFillTx/>
                          <a:latin typeface="+mn-lt"/>
                          <a:ea typeface="+mn-ea"/>
                          <a:cs typeface="Segoe UI" pitchFamily="34" charset="0"/>
                        </a:rPr>
                        <a:t>Managed Service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Managed Windows Server on Azure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Managed SQL Server on Azure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Optimization Services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l" defTabSz="932742" rtl="0" eaLnBrk="1" latinLnBrk="0" hangingPunct="1"/>
                      <a:r>
                        <a:rPr lang="en-US" sz="900" b="0" kern="1200">
                          <a:solidFill>
                            <a:schemeClr val="tx1"/>
                          </a:solidFill>
                          <a:latin typeface="+mn-lt"/>
                          <a:ea typeface="+mn-ea"/>
                          <a:cs typeface="+mn-cs"/>
                        </a:rPr>
                        <a:t>Packaged Offer/s with monthly fees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8124874"/>
                  </a:ext>
                </a:extLst>
              </a:tr>
              <a:tr h="34290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Assessment</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Cloud migration assessment services – Technical Viability, Business Viability, Migration Planning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noProof="0">
                        <a:solidFill>
                          <a:schemeClr val="tx1"/>
                        </a:solidFill>
                        <a:latin typeface="+mn-lt"/>
                        <a:ea typeface="+mn-ea"/>
                        <a:cs typeface="+mn-cs"/>
                      </a:endParaRPr>
                    </a:p>
                  </a:txBody>
                  <a:tcPr marL="0" marR="0" marT="44821" marB="44821">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l" defTabSz="932742" rtl="0" eaLnBrk="1" latinLnBrk="0" hangingPunct="1"/>
                      <a:r>
                        <a:rPr lang="en-US" sz="900" b="0" kern="1200">
                          <a:solidFill>
                            <a:schemeClr val="tx1"/>
                          </a:solidFill>
                          <a:latin typeface="+mn-lt"/>
                          <a:ea typeface="+mn-ea"/>
                          <a:cs typeface="+mn-cs"/>
                        </a:rPr>
                        <a:t>Report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748644"/>
                  </a:ext>
                </a:extLst>
              </a:tr>
              <a:tr h="36195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err="1">
                          <a:solidFill>
                            <a:schemeClr val="bg1"/>
                          </a:solidFill>
                          <a:latin typeface="+mn-lt"/>
                          <a:ea typeface="+mn-ea"/>
                          <a:cs typeface="+mn-cs"/>
                        </a:rPr>
                        <a:t>PoC</a:t>
                      </a:r>
                      <a:endParaRPr lang="en-US" sz="900" b="0" kern="1200">
                        <a:solidFill>
                          <a:schemeClr val="bg1"/>
                        </a:solidFill>
                        <a:latin typeface="+mn-lt"/>
                        <a:ea typeface="+mn-ea"/>
                        <a:cs typeface="+mn-cs"/>
                      </a:endParaRP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Proof of Concept on customer subscription</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kern="1200" noProof="0">
                          <a:solidFill>
                            <a:schemeClr val="tx1"/>
                          </a:solidFill>
                          <a:latin typeface="+mn-lt"/>
                          <a:ea typeface="+mn-ea"/>
                          <a:cs typeface="+mn-cs"/>
                        </a:rPr>
                        <a:t>Test &amp; Validation</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9957038"/>
                  </a:ext>
                </a:extLst>
              </a:tr>
              <a:tr h="46523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Segoe UI Semibold" panose="020B0702040204020203" pitchFamily="34" charset="0"/>
                          <a:ea typeface="+mn-ea"/>
                          <a:cs typeface="Segoe UI Semibold" panose="020B0702040204020203" pitchFamily="34" charset="0"/>
                        </a:rPr>
                        <a:t>Indirect Provider</a:t>
                      </a:r>
                    </a:p>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bg1"/>
                        </a:solidFill>
                        <a:latin typeface="Segoe UI Semibold" panose="020B0702040204020203" pitchFamily="34" charset="0"/>
                        <a:ea typeface="+mn-ea"/>
                        <a:cs typeface="Segoe UI Semibold" panose="020B0702040204020203" pitchFamily="34" charset="0"/>
                      </a:endParaRP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TBA</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Refer to your Indirect provider</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kern="1200" noProof="0">
                          <a:solidFill>
                            <a:schemeClr val="tx1"/>
                          </a:solidFill>
                          <a:latin typeface="+mn-lt"/>
                          <a:ea typeface="+mn-ea"/>
                          <a:cs typeface="+mn-cs"/>
                        </a:rPr>
                        <a:t>Various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3999926"/>
                  </a:ext>
                </a:extLst>
              </a:tr>
              <a:tr h="46523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Segoe UI Semibold" panose="020B0702040204020203" pitchFamily="34" charset="0"/>
                          <a:ea typeface="+mn-ea"/>
                          <a:cs typeface="Segoe UI Semibold" panose="020B0702040204020203" pitchFamily="34" charset="0"/>
                        </a:rPr>
                        <a:t>Other</a:t>
                      </a:r>
                    </a:p>
                  </a:txBody>
                  <a:tcPr marL="87867" marR="87867" marT="43934" marB="4393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algn="l" defTabSz="932742" rtl="0" eaLnBrk="1" latinLnBrk="0" hangingPunct="1">
                        <a:lnSpc>
                          <a:spcPct val="100000"/>
                        </a:lnSpc>
                        <a:spcBef>
                          <a:spcPts val="0"/>
                        </a:spcBef>
                        <a:spcAft>
                          <a:spcPts val="0"/>
                        </a:spcAft>
                      </a:pPr>
                      <a:endParaRPr lang="en-US" sz="900" b="0" kern="1200">
                        <a:solidFill>
                          <a:schemeClr val="tx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bg1"/>
                          </a:solidFill>
                          <a:latin typeface="+mn-lt"/>
                          <a:ea typeface="+mn-ea"/>
                          <a:cs typeface="+mn-cs"/>
                        </a:rPr>
                        <a:t>Linux on Azure</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b="0" kern="1200">
                          <a:solidFill>
                            <a:schemeClr val="tx1"/>
                          </a:solidFill>
                          <a:latin typeface="+mn-lt"/>
                          <a:ea typeface="+mn-ea"/>
                          <a:cs typeface="+mn-cs"/>
                        </a:rPr>
                        <a:t>Refer to Linux on Azure Sales Play</a:t>
                      </a:r>
                    </a:p>
                  </a:txBody>
                  <a:tcPr marL="87867" marR="87867" marT="43934" marB="43934">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latin typeface="+mn-lt"/>
                        <a:ea typeface="+mn-ea"/>
                        <a:cs typeface="+mn-cs"/>
                      </a:endParaRPr>
                    </a:p>
                  </a:txBody>
                  <a:tcPr marL="0" marR="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l" defTabSz="914367"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kern="1200" noProof="0" dirty="0">
                          <a:solidFill>
                            <a:schemeClr val="tx1"/>
                          </a:solidFill>
                          <a:latin typeface="+mn-lt"/>
                          <a:ea typeface="+mn-ea"/>
                          <a:cs typeface="+mn-cs"/>
                        </a:rPr>
                        <a:t>Sales Motion</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0994740"/>
                  </a:ext>
                </a:extLst>
              </a:tr>
            </a:tbl>
          </a:graphicData>
        </a:graphic>
      </p:graphicFrame>
      <p:grpSp>
        <p:nvGrpSpPr>
          <p:cNvPr id="51" name="Group 50">
            <a:extLst>
              <a:ext uri="{FF2B5EF4-FFF2-40B4-BE49-F238E27FC236}">
                <a16:creationId xmlns:a16="http://schemas.microsoft.com/office/drawing/2014/main" id="{B9DF2C6D-D964-4CBC-A1C5-6CDE6F81B43B}"/>
              </a:ext>
            </a:extLst>
          </p:cNvPr>
          <p:cNvGrpSpPr/>
          <p:nvPr/>
        </p:nvGrpSpPr>
        <p:grpSpPr>
          <a:xfrm>
            <a:off x="10109403" y="1193257"/>
            <a:ext cx="1055034" cy="480257"/>
            <a:chOff x="9382443" y="1162857"/>
            <a:chExt cx="1055034" cy="480257"/>
          </a:xfrm>
        </p:grpSpPr>
        <p:sp>
          <p:nvSpPr>
            <p:cNvPr id="8" name="Oval 7">
              <a:extLst>
                <a:ext uri="{FF2B5EF4-FFF2-40B4-BE49-F238E27FC236}">
                  <a16:creationId xmlns:a16="http://schemas.microsoft.com/office/drawing/2014/main" id="{4387FDD0-C320-433D-9AF9-ACC7B8EFE410}"/>
                </a:ext>
              </a:extLst>
            </p:cNvPr>
            <p:cNvSpPr/>
            <p:nvPr/>
          </p:nvSpPr>
          <p:spPr bwMode="auto">
            <a:xfrm>
              <a:off x="9712162" y="1162857"/>
              <a:ext cx="395596" cy="395596"/>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 name="list_4_bidi" title="Icon of a checklist">
              <a:extLst>
                <a:ext uri="{FF2B5EF4-FFF2-40B4-BE49-F238E27FC236}">
                  <a16:creationId xmlns:a16="http://schemas.microsoft.com/office/drawing/2014/main" id="{F8E3FF5A-A366-4A0F-97B0-E174BE67BA52}"/>
                </a:ext>
              </a:extLst>
            </p:cNvPr>
            <p:cNvSpPr>
              <a:spLocks noChangeAspect="1" noEditPoints="1"/>
            </p:cNvSpPr>
            <p:nvPr/>
          </p:nvSpPr>
          <p:spPr bwMode="auto">
            <a:xfrm>
              <a:off x="9819431" y="1251891"/>
              <a:ext cx="181059" cy="120336"/>
            </a:xfrm>
            <a:custGeom>
              <a:avLst/>
              <a:gdLst>
                <a:gd name="T0" fmla="*/ 0 w 489"/>
                <a:gd name="T1" fmla="*/ 47 h 325"/>
                <a:gd name="T2" fmla="*/ 309 w 489"/>
                <a:gd name="T3" fmla="*/ 47 h 325"/>
                <a:gd name="T4" fmla="*/ 0 w 489"/>
                <a:gd name="T5" fmla="*/ 139 h 325"/>
                <a:gd name="T6" fmla="*/ 309 w 489"/>
                <a:gd name="T7" fmla="*/ 139 h 325"/>
                <a:gd name="T8" fmla="*/ 0 w 489"/>
                <a:gd name="T9" fmla="*/ 231 h 325"/>
                <a:gd name="T10" fmla="*/ 309 w 489"/>
                <a:gd name="T11" fmla="*/ 231 h 325"/>
                <a:gd name="T12" fmla="*/ 0 w 489"/>
                <a:gd name="T13" fmla="*/ 325 h 325"/>
                <a:gd name="T14" fmla="*/ 309 w 489"/>
                <a:gd name="T15" fmla="*/ 325 h 325"/>
                <a:gd name="T16" fmla="*/ 377 w 489"/>
                <a:gd name="T17" fmla="*/ 44 h 325"/>
                <a:gd name="T18" fmla="*/ 412 w 489"/>
                <a:gd name="T19" fmla="*/ 77 h 325"/>
                <a:gd name="T20" fmla="*/ 489 w 489"/>
                <a:gd name="T21" fmla="*/ 0 h 325"/>
                <a:gd name="T22" fmla="*/ 377 w 489"/>
                <a:gd name="T23" fmla="*/ 230 h 325"/>
                <a:gd name="T24" fmla="*/ 412 w 489"/>
                <a:gd name="T25" fmla="*/ 263 h 325"/>
                <a:gd name="T26" fmla="*/ 489 w 489"/>
                <a:gd name="T27" fmla="*/ 18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325">
                  <a:moveTo>
                    <a:pt x="0" y="47"/>
                  </a:moveTo>
                  <a:lnTo>
                    <a:pt x="309" y="47"/>
                  </a:lnTo>
                  <a:moveTo>
                    <a:pt x="0" y="139"/>
                  </a:moveTo>
                  <a:lnTo>
                    <a:pt x="309" y="139"/>
                  </a:lnTo>
                  <a:moveTo>
                    <a:pt x="0" y="231"/>
                  </a:moveTo>
                  <a:lnTo>
                    <a:pt x="309" y="231"/>
                  </a:lnTo>
                  <a:moveTo>
                    <a:pt x="0" y="325"/>
                  </a:moveTo>
                  <a:lnTo>
                    <a:pt x="309" y="325"/>
                  </a:lnTo>
                  <a:moveTo>
                    <a:pt x="377" y="44"/>
                  </a:moveTo>
                  <a:lnTo>
                    <a:pt x="412" y="77"/>
                  </a:lnTo>
                  <a:lnTo>
                    <a:pt x="489" y="0"/>
                  </a:lnTo>
                  <a:moveTo>
                    <a:pt x="377" y="230"/>
                  </a:moveTo>
                  <a:lnTo>
                    <a:pt x="412" y="263"/>
                  </a:lnTo>
                  <a:lnTo>
                    <a:pt x="489" y="186"/>
                  </a:ln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 name="Rectangle 30">
              <a:extLst>
                <a:ext uri="{FF2B5EF4-FFF2-40B4-BE49-F238E27FC236}">
                  <a16:creationId xmlns:a16="http://schemas.microsoft.com/office/drawing/2014/main" id="{42ACF2D3-F6B9-40D5-AEF5-BB0CA1A35CAB}"/>
                </a:ext>
              </a:extLst>
            </p:cNvPr>
            <p:cNvSpPr/>
            <p:nvPr/>
          </p:nvSpPr>
          <p:spPr>
            <a:xfrm>
              <a:off x="9382443" y="1394916"/>
              <a:ext cx="1055034" cy="248198"/>
            </a:xfrm>
            <a:prstGeom prst="rect">
              <a:avLst/>
            </a:prstGeom>
            <a:solidFill>
              <a:schemeClr val="bg1"/>
            </a:solidFill>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Activity</a:t>
              </a:r>
            </a:p>
          </p:txBody>
        </p:sp>
        <p:cxnSp>
          <p:nvCxnSpPr>
            <p:cNvPr id="34" name="Straight Connector 33">
              <a:extLst>
                <a:ext uri="{FF2B5EF4-FFF2-40B4-BE49-F238E27FC236}">
                  <a16:creationId xmlns:a16="http://schemas.microsoft.com/office/drawing/2014/main" id="{0D79BD7E-5F76-4A08-AA62-E36498B75EF5}"/>
                </a:ext>
              </a:extLst>
            </p:cNvPr>
            <p:cNvCxnSpPr/>
            <p:nvPr/>
          </p:nvCxnSpPr>
          <p:spPr>
            <a:xfrm>
              <a:off x="9624210" y="1394915"/>
              <a:ext cx="571500" cy="0"/>
            </a:xfrm>
            <a:prstGeom prst="line">
              <a:avLst/>
            </a:prstGeom>
            <a:ln w="31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34DF46E-3BA7-4157-9CF0-44B76D1F9BA7}"/>
              </a:ext>
            </a:extLst>
          </p:cNvPr>
          <p:cNvGrpSpPr/>
          <p:nvPr/>
        </p:nvGrpSpPr>
        <p:grpSpPr>
          <a:xfrm>
            <a:off x="7295376" y="1162857"/>
            <a:ext cx="723902" cy="485775"/>
            <a:chOff x="4754879" y="1155065"/>
            <a:chExt cx="723902" cy="485775"/>
          </a:xfrm>
        </p:grpSpPr>
        <p:sp>
          <p:nvSpPr>
            <p:cNvPr id="5" name="Oval 4">
              <a:extLst>
                <a:ext uri="{FF2B5EF4-FFF2-40B4-BE49-F238E27FC236}">
                  <a16:creationId xmlns:a16="http://schemas.microsoft.com/office/drawing/2014/main" id="{85969FA6-5F6D-4CE9-A755-E0DD99A252E9}"/>
                </a:ext>
              </a:extLst>
            </p:cNvPr>
            <p:cNvSpPr/>
            <p:nvPr/>
          </p:nvSpPr>
          <p:spPr bwMode="auto">
            <a:xfrm>
              <a:off x="4919032" y="1155065"/>
              <a:ext cx="395596" cy="395596"/>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6" name="Group 15">
              <a:extLst>
                <a:ext uri="{FF2B5EF4-FFF2-40B4-BE49-F238E27FC236}">
                  <a16:creationId xmlns:a16="http://schemas.microsoft.com/office/drawing/2014/main" id="{DFF0768F-4921-4F56-95DD-BBEAF5C02A8B}"/>
                </a:ext>
              </a:extLst>
            </p:cNvPr>
            <p:cNvGrpSpPr/>
            <p:nvPr/>
          </p:nvGrpSpPr>
          <p:grpSpPr>
            <a:xfrm>
              <a:off x="5052151" y="1199166"/>
              <a:ext cx="129359" cy="161640"/>
              <a:chOff x="1766255" y="1395906"/>
              <a:chExt cx="159935" cy="199847"/>
            </a:xfrm>
          </p:grpSpPr>
          <p:sp>
            <p:nvSpPr>
              <p:cNvPr id="17" name="Page2_E7C3" title="Icon of a document">
                <a:extLst>
                  <a:ext uri="{FF2B5EF4-FFF2-40B4-BE49-F238E27FC236}">
                    <a16:creationId xmlns:a16="http://schemas.microsoft.com/office/drawing/2014/main" id="{C2B5CCCE-765C-440E-9115-D524F20217CF}"/>
                  </a:ext>
                </a:extLst>
              </p:cNvPr>
              <p:cNvSpPr>
                <a:spLocks noChangeAspect="1" noEditPoints="1"/>
              </p:cNvSpPr>
              <p:nvPr/>
            </p:nvSpPr>
            <p:spPr bwMode="auto">
              <a:xfrm>
                <a:off x="1766255" y="1395906"/>
                <a:ext cx="159935" cy="199847"/>
              </a:xfrm>
              <a:custGeom>
                <a:avLst/>
                <a:gdLst>
                  <a:gd name="T0" fmla="*/ 3310 w 3310"/>
                  <a:gd name="T1" fmla="*/ 1102 h 4136"/>
                  <a:gd name="T2" fmla="*/ 2206 w 3310"/>
                  <a:gd name="T3" fmla="*/ 1102 h 4136"/>
                  <a:gd name="T4" fmla="*/ 2206 w 3310"/>
                  <a:gd name="T5" fmla="*/ 0 h 4136"/>
                  <a:gd name="T6" fmla="*/ 3310 w 3310"/>
                  <a:gd name="T7" fmla="*/ 1102 h 4136"/>
                  <a:gd name="T8" fmla="*/ 2206 w 3310"/>
                  <a:gd name="T9" fmla="*/ 0 h 4136"/>
                  <a:gd name="T10" fmla="*/ 0 w 3310"/>
                  <a:gd name="T11" fmla="*/ 0 h 4136"/>
                  <a:gd name="T12" fmla="*/ 0 w 3310"/>
                  <a:gd name="T13" fmla="*/ 4136 h 4136"/>
                  <a:gd name="T14" fmla="*/ 3310 w 3310"/>
                  <a:gd name="T15" fmla="*/ 4136 h 4136"/>
                  <a:gd name="T16" fmla="*/ 3310 w 3310"/>
                  <a:gd name="T17" fmla="*/ 1102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0" h="4136">
                    <a:moveTo>
                      <a:pt x="3310" y="1102"/>
                    </a:moveTo>
                    <a:lnTo>
                      <a:pt x="2206" y="1102"/>
                    </a:lnTo>
                    <a:lnTo>
                      <a:pt x="2206" y="0"/>
                    </a:lnTo>
                    <a:moveTo>
                      <a:pt x="3310" y="1102"/>
                    </a:moveTo>
                    <a:lnTo>
                      <a:pt x="2206" y="0"/>
                    </a:lnTo>
                    <a:lnTo>
                      <a:pt x="0" y="0"/>
                    </a:lnTo>
                    <a:lnTo>
                      <a:pt x="0" y="4136"/>
                    </a:lnTo>
                    <a:lnTo>
                      <a:pt x="3310" y="4136"/>
                    </a:lnTo>
                    <a:lnTo>
                      <a:pt x="3310" y="1102"/>
                    </a:ln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18" name="Straight Connector 17">
                <a:extLst>
                  <a:ext uri="{FF2B5EF4-FFF2-40B4-BE49-F238E27FC236}">
                    <a16:creationId xmlns:a16="http://schemas.microsoft.com/office/drawing/2014/main" id="{E26909F0-70AD-4E71-90F7-1F239C0D8B77}"/>
                  </a:ext>
                </a:extLst>
              </p:cNvPr>
              <p:cNvCxnSpPr/>
              <p:nvPr/>
            </p:nvCxnSpPr>
            <p:spPr>
              <a:xfrm>
                <a:off x="1797495" y="1480185"/>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5CCC0E-59F7-4EA4-B2B3-754CBD466A78}"/>
                  </a:ext>
                </a:extLst>
              </p:cNvPr>
              <p:cNvCxnSpPr/>
              <p:nvPr/>
            </p:nvCxnSpPr>
            <p:spPr>
              <a:xfrm>
                <a:off x="1797495" y="1510665"/>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8B76406-5B45-41B8-9B5D-972E2DA048C3}"/>
                  </a:ext>
                </a:extLst>
              </p:cNvPr>
              <p:cNvCxnSpPr/>
              <p:nvPr/>
            </p:nvCxnSpPr>
            <p:spPr>
              <a:xfrm>
                <a:off x="1797495" y="1543050"/>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6B7117A4-FC76-4ED4-BAA2-B0B5996D9B0F}"/>
                </a:ext>
              </a:extLst>
            </p:cNvPr>
            <p:cNvSpPr/>
            <p:nvPr/>
          </p:nvSpPr>
          <p:spPr>
            <a:xfrm>
              <a:off x="4754879" y="1387123"/>
              <a:ext cx="723902" cy="253717"/>
            </a:xfrm>
            <a:prstGeom prst="rect">
              <a:avLst/>
            </a:prstGeom>
            <a:solidFill>
              <a:schemeClr val="bg1"/>
            </a:solidFill>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Description</a:t>
              </a:r>
            </a:p>
          </p:txBody>
        </p:sp>
        <p:cxnSp>
          <p:nvCxnSpPr>
            <p:cNvPr id="39" name="Straight Connector 38">
              <a:extLst>
                <a:ext uri="{FF2B5EF4-FFF2-40B4-BE49-F238E27FC236}">
                  <a16:creationId xmlns:a16="http://schemas.microsoft.com/office/drawing/2014/main" id="{A8410B3E-EB36-4DD9-A9E1-4986D362636B}"/>
                </a:ext>
              </a:extLst>
            </p:cNvPr>
            <p:cNvCxnSpPr/>
            <p:nvPr/>
          </p:nvCxnSpPr>
          <p:spPr>
            <a:xfrm>
              <a:off x="4831080" y="1387123"/>
              <a:ext cx="571500" cy="0"/>
            </a:xfrm>
            <a:prstGeom prst="line">
              <a:avLst/>
            </a:prstGeom>
            <a:ln w="31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1200AB9-FAB4-48B9-BD66-C7FA4AD47066}"/>
              </a:ext>
            </a:extLst>
          </p:cNvPr>
          <p:cNvGrpSpPr/>
          <p:nvPr/>
        </p:nvGrpSpPr>
        <p:grpSpPr>
          <a:xfrm>
            <a:off x="4537207" y="1193257"/>
            <a:ext cx="571500" cy="485775"/>
            <a:chOff x="2594292" y="1155065"/>
            <a:chExt cx="571500" cy="485775"/>
          </a:xfrm>
        </p:grpSpPr>
        <p:sp>
          <p:nvSpPr>
            <p:cNvPr id="4" name="Oval 3">
              <a:extLst>
                <a:ext uri="{FF2B5EF4-FFF2-40B4-BE49-F238E27FC236}">
                  <a16:creationId xmlns:a16="http://schemas.microsoft.com/office/drawing/2014/main" id="{3DD8F74F-D61C-40E4-9637-BE15773958A2}"/>
                </a:ext>
              </a:extLst>
            </p:cNvPr>
            <p:cNvSpPr/>
            <p:nvPr/>
          </p:nvSpPr>
          <p:spPr bwMode="auto">
            <a:xfrm>
              <a:off x="2682244" y="1155065"/>
              <a:ext cx="395596" cy="395596"/>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1" name="Group 10">
              <a:extLst>
                <a:ext uri="{FF2B5EF4-FFF2-40B4-BE49-F238E27FC236}">
                  <a16:creationId xmlns:a16="http://schemas.microsoft.com/office/drawing/2014/main" id="{2ACBD6BB-8D60-46B9-BC60-DA8B7415B783}"/>
                </a:ext>
              </a:extLst>
            </p:cNvPr>
            <p:cNvGrpSpPr/>
            <p:nvPr/>
          </p:nvGrpSpPr>
          <p:grpSpPr>
            <a:xfrm>
              <a:off x="2820077" y="1197602"/>
              <a:ext cx="119930" cy="165108"/>
              <a:chOff x="486029" y="1375802"/>
              <a:chExt cx="159766" cy="219951"/>
            </a:xfrm>
          </p:grpSpPr>
          <p:sp>
            <p:nvSpPr>
              <p:cNvPr id="12" name="Clipboard" title="Icon of a clipboard">
                <a:extLst>
                  <a:ext uri="{FF2B5EF4-FFF2-40B4-BE49-F238E27FC236}">
                    <a16:creationId xmlns:a16="http://schemas.microsoft.com/office/drawing/2014/main" id="{14243852-B623-4C41-AE9A-456759A1C1A0}"/>
                  </a:ext>
                </a:extLst>
              </p:cNvPr>
              <p:cNvSpPr>
                <a:spLocks noChangeAspect="1" noEditPoints="1"/>
              </p:cNvSpPr>
              <p:nvPr/>
            </p:nvSpPr>
            <p:spPr bwMode="auto">
              <a:xfrm>
                <a:off x="486029" y="1375802"/>
                <a:ext cx="159766" cy="219951"/>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13" name="Straight Connector 12">
                <a:extLst>
                  <a:ext uri="{FF2B5EF4-FFF2-40B4-BE49-F238E27FC236}">
                    <a16:creationId xmlns:a16="http://schemas.microsoft.com/office/drawing/2014/main" id="{531E2C92-F08C-4C34-BDE2-BD320B466EC1}"/>
                  </a:ext>
                </a:extLst>
              </p:cNvPr>
              <p:cNvCxnSpPr/>
              <p:nvPr/>
            </p:nvCxnSpPr>
            <p:spPr>
              <a:xfrm>
                <a:off x="521145" y="1474470"/>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0195790-96F1-4E50-8429-FC0ABAD5789D}"/>
                  </a:ext>
                </a:extLst>
              </p:cNvPr>
              <p:cNvCxnSpPr/>
              <p:nvPr/>
            </p:nvCxnSpPr>
            <p:spPr>
              <a:xfrm>
                <a:off x="521145" y="1503045"/>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5E98F1-E96B-417C-B178-9B9CBC4F6237}"/>
                  </a:ext>
                </a:extLst>
              </p:cNvPr>
              <p:cNvCxnSpPr/>
              <p:nvPr/>
            </p:nvCxnSpPr>
            <p:spPr>
              <a:xfrm>
                <a:off x="521145" y="1539240"/>
                <a:ext cx="89535" cy="0"/>
              </a:xfrm>
              <a:prstGeom prst="line">
                <a:avLst/>
              </a:prstGeom>
              <a:ln w="95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CBF180D3-2E37-4E1A-92C4-BA38DC816C8A}"/>
                </a:ext>
              </a:extLst>
            </p:cNvPr>
            <p:cNvSpPr/>
            <p:nvPr/>
          </p:nvSpPr>
          <p:spPr>
            <a:xfrm>
              <a:off x="2601921" y="1387123"/>
              <a:ext cx="556243" cy="253717"/>
            </a:xfrm>
            <a:prstGeom prst="rect">
              <a:avLst/>
            </a:prstGeom>
            <a:solidFill>
              <a:schemeClr val="bg1"/>
            </a:solidFill>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Program</a:t>
              </a:r>
            </a:p>
          </p:txBody>
        </p:sp>
        <p:cxnSp>
          <p:nvCxnSpPr>
            <p:cNvPr id="40" name="Straight Connector 39">
              <a:extLst>
                <a:ext uri="{FF2B5EF4-FFF2-40B4-BE49-F238E27FC236}">
                  <a16:creationId xmlns:a16="http://schemas.microsoft.com/office/drawing/2014/main" id="{FA3BB425-1E83-4200-9376-E959E1F102F6}"/>
                </a:ext>
              </a:extLst>
            </p:cNvPr>
            <p:cNvCxnSpPr>
              <a:cxnSpLocks/>
            </p:cNvCxnSpPr>
            <p:nvPr/>
          </p:nvCxnSpPr>
          <p:spPr>
            <a:xfrm>
              <a:off x="2594292" y="1387123"/>
              <a:ext cx="571500" cy="0"/>
            </a:xfrm>
            <a:prstGeom prst="line">
              <a:avLst/>
            </a:prstGeom>
            <a:ln w="31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CD15DB00-407D-4278-9E0C-2F04D6EF8DC0}"/>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2" name="Rectangle 41">
            <a:extLst>
              <a:ext uri="{FF2B5EF4-FFF2-40B4-BE49-F238E27FC236}">
                <a16:creationId xmlns:a16="http://schemas.microsoft.com/office/drawing/2014/main" id="{142FA044-1C7E-4AEE-B575-40ECCF510DB9}"/>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43" name="Rectangle 42">
            <a:hlinkClick r:id="rId4" action="ppaction://hlinksldjump"/>
            <a:extLst>
              <a:ext uri="{FF2B5EF4-FFF2-40B4-BE49-F238E27FC236}">
                <a16:creationId xmlns:a16="http://schemas.microsoft.com/office/drawing/2014/main" id="{15C451AF-7307-47B4-9E52-486E40DE2620}"/>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54" name="Isosceles Triangle 53">
            <a:hlinkClick r:id="rId5" action="ppaction://hlinksldjump"/>
            <a:extLst>
              <a:ext uri="{FF2B5EF4-FFF2-40B4-BE49-F238E27FC236}">
                <a16:creationId xmlns:a16="http://schemas.microsoft.com/office/drawing/2014/main" id="{55A432F7-4A13-4597-A76E-EE3B471443FE}"/>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47" name="Rectangle 46">
            <a:hlinkClick r:id="rId6" action="ppaction://hlinksldjump"/>
            <a:extLst>
              <a:ext uri="{FF2B5EF4-FFF2-40B4-BE49-F238E27FC236}">
                <a16:creationId xmlns:a16="http://schemas.microsoft.com/office/drawing/2014/main" id="{D4568B19-5534-428E-BC96-137F4B16399E}"/>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48" name="Rectangle 47">
            <a:hlinkClick r:id="rId7" action="ppaction://hlinksldjump"/>
            <a:extLst>
              <a:ext uri="{FF2B5EF4-FFF2-40B4-BE49-F238E27FC236}">
                <a16:creationId xmlns:a16="http://schemas.microsoft.com/office/drawing/2014/main" id="{34F93A6D-B2C7-4886-A47A-F156A77F8F56}"/>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49" name="Rectangle 48">
            <a:hlinkClick r:id="rId6" action="ppaction://hlinksldjump"/>
            <a:extLst>
              <a:ext uri="{FF2B5EF4-FFF2-40B4-BE49-F238E27FC236}">
                <a16:creationId xmlns:a16="http://schemas.microsoft.com/office/drawing/2014/main" id="{2C166D3F-D179-484E-8E00-18706EED68E0}"/>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52" name="Rectangle 51">
            <a:hlinkClick r:id="rId8" action="ppaction://hlinksldjump"/>
            <a:extLst>
              <a:ext uri="{FF2B5EF4-FFF2-40B4-BE49-F238E27FC236}">
                <a16:creationId xmlns:a16="http://schemas.microsoft.com/office/drawing/2014/main" id="{D0915EB2-0BA3-4AEA-A223-2BB2885C4D5C}"/>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53" name="Rectangle 52">
            <a:hlinkClick r:id="rId7" action="ppaction://hlinksldjump"/>
            <a:extLst>
              <a:ext uri="{FF2B5EF4-FFF2-40B4-BE49-F238E27FC236}">
                <a16:creationId xmlns:a16="http://schemas.microsoft.com/office/drawing/2014/main" id="{F8794856-A01E-4218-A122-C3C8E1D40DC4}"/>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56" name="Rectangle 55">
            <a:hlinkClick r:id="rId9" action="ppaction://hlinksldjump"/>
            <a:extLst>
              <a:ext uri="{FF2B5EF4-FFF2-40B4-BE49-F238E27FC236}">
                <a16:creationId xmlns:a16="http://schemas.microsoft.com/office/drawing/2014/main" id="{4DF8FF73-A776-4E18-A93E-153DEDF026AF}"/>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58" name="Rectangle 57">
            <a:hlinkClick r:id="rId6" action="ppaction://hlinksldjump"/>
            <a:extLst>
              <a:ext uri="{FF2B5EF4-FFF2-40B4-BE49-F238E27FC236}">
                <a16:creationId xmlns:a16="http://schemas.microsoft.com/office/drawing/2014/main" id="{42ACD22A-1703-4618-B168-2B6BD372B7C8}"/>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59" name="Rectangle 58">
            <a:hlinkClick r:id="rId10" action="ppaction://hlinksldjump"/>
            <a:extLst>
              <a:ext uri="{FF2B5EF4-FFF2-40B4-BE49-F238E27FC236}">
                <a16:creationId xmlns:a16="http://schemas.microsoft.com/office/drawing/2014/main" id="{21B20C2C-3A13-47C5-8AAF-4FA22367F046}"/>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60" name="Rectangle 59">
            <a:hlinkClick r:id="rId11" action="ppaction://hlinksldjump"/>
            <a:extLst>
              <a:ext uri="{FF2B5EF4-FFF2-40B4-BE49-F238E27FC236}">
                <a16:creationId xmlns:a16="http://schemas.microsoft.com/office/drawing/2014/main" id="{DC4F1AB3-4870-4CCD-9D82-332163D5E58C}"/>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61" name="Rectangle 60">
            <a:hlinkClick r:id="rId12" action="ppaction://hlinksldjump"/>
            <a:extLst>
              <a:ext uri="{FF2B5EF4-FFF2-40B4-BE49-F238E27FC236}">
                <a16:creationId xmlns:a16="http://schemas.microsoft.com/office/drawing/2014/main" id="{41FDF009-6539-4B06-8175-E36E0CA9DA2E}"/>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62" name="Rectangle 61">
            <a:hlinkClick r:id="rId13" action="ppaction://hlinksldjump"/>
            <a:extLst>
              <a:ext uri="{FF2B5EF4-FFF2-40B4-BE49-F238E27FC236}">
                <a16:creationId xmlns:a16="http://schemas.microsoft.com/office/drawing/2014/main" id="{19509E01-5AE1-4D0A-B8A9-4C1E8BB97FA3}"/>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63" name="Rectangle 62">
            <a:hlinkClick r:id="rId14" action="ppaction://hlinksldjump"/>
            <a:extLst>
              <a:ext uri="{FF2B5EF4-FFF2-40B4-BE49-F238E27FC236}">
                <a16:creationId xmlns:a16="http://schemas.microsoft.com/office/drawing/2014/main" id="{EDFFA405-5DE4-40ED-AD01-95255E17AF30}"/>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64" name="Rectangle 63">
            <a:hlinkClick r:id="rId15" action="ppaction://hlinksldjump"/>
            <a:extLst>
              <a:ext uri="{FF2B5EF4-FFF2-40B4-BE49-F238E27FC236}">
                <a16:creationId xmlns:a16="http://schemas.microsoft.com/office/drawing/2014/main" id="{4E39C619-78FB-4B06-8EDD-A7E72E376469}"/>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50" name="Rectangle 49">
            <a:extLst>
              <a:ext uri="{FF2B5EF4-FFF2-40B4-BE49-F238E27FC236}">
                <a16:creationId xmlns:a16="http://schemas.microsoft.com/office/drawing/2014/main" id="{F778183F-53CE-4097-B41A-A894DE88BBC7}"/>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5" name="Isosceles Triangle 64">
            <a:hlinkClick r:id="rId5" action="ppaction://hlinksldjump"/>
            <a:extLst>
              <a:ext uri="{FF2B5EF4-FFF2-40B4-BE49-F238E27FC236}">
                <a16:creationId xmlns:a16="http://schemas.microsoft.com/office/drawing/2014/main" id="{5C212CBC-6EF9-49C6-B163-EC0EA1D9A12B}"/>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grpSp>
        <p:nvGrpSpPr>
          <p:cNvPr id="46" name="Group 45">
            <a:extLst>
              <a:ext uri="{FF2B5EF4-FFF2-40B4-BE49-F238E27FC236}">
                <a16:creationId xmlns:a16="http://schemas.microsoft.com/office/drawing/2014/main" id="{9548A5D2-9B82-4C2F-984D-322971E9811A}"/>
              </a:ext>
            </a:extLst>
          </p:cNvPr>
          <p:cNvGrpSpPr/>
          <p:nvPr/>
        </p:nvGrpSpPr>
        <p:grpSpPr>
          <a:xfrm>
            <a:off x="13574" y="5919357"/>
            <a:ext cx="2182973" cy="725740"/>
            <a:chOff x="-3478" y="6262664"/>
            <a:chExt cx="2207104" cy="725740"/>
          </a:xfrm>
        </p:grpSpPr>
        <p:sp>
          <p:nvSpPr>
            <p:cNvPr id="55" name="Rectangle 54">
              <a:extLst>
                <a:ext uri="{FF2B5EF4-FFF2-40B4-BE49-F238E27FC236}">
                  <a16:creationId xmlns:a16="http://schemas.microsoft.com/office/drawing/2014/main" id="{6C33A041-2270-4344-8DD6-E0EF7163B0ED}"/>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57" name="Picture 56">
              <a:extLst>
                <a:ext uri="{FF2B5EF4-FFF2-40B4-BE49-F238E27FC236}">
                  <a16:creationId xmlns:a16="http://schemas.microsoft.com/office/drawing/2014/main" id="{B899B558-ECC6-4629-A349-683A0E3105AE}"/>
                </a:ext>
              </a:extLst>
            </p:cNvPr>
            <p:cNvPicPr>
              <a:picLocks noChangeAspect="1"/>
            </p:cNvPicPr>
            <p:nvPr/>
          </p:nvPicPr>
          <p:blipFill>
            <a:blip r:embed="rId16"/>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42045572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8A8717E-0204-47A5-9669-7E0509DBD4A8}"/>
              </a:ext>
            </a:extLst>
          </p:cNvPr>
          <p:cNvPicPr>
            <a:picLocks noChangeAspect="1"/>
          </p:cNvPicPr>
          <p:nvPr/>
        </p:nvPicPr>
        <p:blipFill>
          <a:blip r:embed="rId3"/>
          <a:stretch>
            <a:fillRect/>
          </a:stretch>
        </p:blipFill>
        <p:spPr>
          <a:xfrm>
            <a:off x="5896800" y="2475898"/>
            <a:ext cx="1407095" cy="787865"/>
          </a:xfrm>
          <a:prstGeom prst="rect">
            <a:avLst/>
          </a:prstGeom>
        </p:spPr>
      </p:pic>
      <p:sp>
        <p:nvSpPr>
          <p:cNvPr id="2" name="Title 1">
            <a:extLst>
              <a:ext uri="{FF2B5EF4-FFF2-40B4-BE49-F238E27FC236}">
                <a16:creationId xmlns:a16="http://schemas.microsoft.com/office/drawing/2014/main" id="{F3D54FC3-2FB9-47A6-AAF7-9C7C457CCAB8}"/>
              </a:ext>
            </a:extLst>
          </p:cNvPr>
          <p:cNvSpPr>
            <a:spLocks noGrp="1"/>
          </p:cNvSpPr>
          <p:nvPr>
            <p:ph type="title"/>
          </p:nvPr>
        </p:nvSpPr>
        <p:spPr/>
        <p:txBody>
          <a:bodyPr rIns="0"/>
          <a:lstStyle/>
          <a:p>
            <a:r>
              <a:rPr lang="en-IN" spc="-70"/>
              <a:t>Windows Server on Azure - Partner Ready Assets</a:t>
            </a:r>
            <a:endParaRPr lang="en-US" spc="-70"/>
          </a:p>
        </p:txBody>
      </p:sp>
      <p:sp>
        <p:nvSpPr>
          <p:cNvPr id="3" name="Rectangle 2">
            <a:extLst>
              <a:ext uri="{FF2B5EF4-FFF2-40B4-BE49-F238E27FC236}">
                <a16:creationId xmlns:a16="http://schemas.microsoft.com/office/drawing/2014/main" id="{C1B8BFE5-4B18-4E22-AAE1-A9B2F69F675F}"/>
              </a:ext>
            </a:extLst>
          </p:cNvPr>
          <p:cNvSpPr/>
          <p:nvPr/>
        </p:nvSpPr>
        <p:spPr>
          <a:xfrm>
            <a:off x="2372893" y="1115304"/>
            <a:ext cx="3197572" cy="1199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59436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hlinkClick r:id="rId4"/>
              </a:rPr>
              <a:t>Customer-Ready Assets</a:t>
            </a:r>
            <a:endParaRPr kumimoji="0" lang="en-GB"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FFFFFF"/>
                </a:solidFill>
                <a:latin typeface="Segoe UI Semibold" panose="020B0702040204020203" pitchFamily="34" charset="0"/>
                <a:cs typeface="Segoe UI Semibold" panose="020B0702040204020203" pitchFamily="34" charset="0"/>
              </a:rPr>
              <a:t>(Cloud Champion)</a:t>
            </a:r>
            <a:endParaRPr kumimoji="0" lang="en-GB"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4" name="Rectangle 3">
            <a:extLst>
              <a:ext uri="{FF2B5EF4-FFF2-40B4-BE49-F238E27FC236}">
                <a16:creationId xmlns:a16="http://schemas.microsoft.com/office/drawing/2014/main" id="{CECD7E72-2526-4BF1-BDC4-5CB92E7BAE38}"/>
              </a:ext>
            </a:extLst>
          </p:cNvPr>
          <p:cNvSpPr/>
          <p:nvPr/>
        </p:nvSpPr>
        <p:spPr>
          <a:xfrm>
            <a:off x="5699842" y="1115304"/>
            <a:ext cx="3432193" cy="1199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594360" bIns="91440" rtlCol="0" anchor="t"/>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Solution Pitch Decks  </a:t>
            </a:r>
          </a:p>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The Essentials</a:t>
            </a:r>
          </a:p>
        </p:txBody>
      </p:sp>
      <p:sp>
        <p:nvSpPr>
          <p:cNvPr id="5" name="Rectangle 4">
            <a:extLst>
              <a:ext uri="{FF2B5EF4-FFF2-40B4-BE49-F238E27FC236}">
                <a16:creationId xmlns:a16="http://schemas.microsoft.com/office/drawing/2014/main" id="{627945F1-56BA-495C-8422-4710582F25EA}"/>
              </a:ext>
            </a:extLst>
          </p:cNvPr>
          <p:cNvSpPr/>
          <p:nvPr/>
        </p:nvSpPr>
        <p:spPr>
          <a:xfrm>
            <a:off x="9268410" y="1115304"/>
            <a:ext cx="3025170" cy="1199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59436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Segoe UI Semibold" panose="020B0702040204020203" pitchFamily="34" charset="0"/>
                <a:cs typeface="Segoe UI Semibold" panose="020B0702040204020203" pitchFamily="34" charset="0"/>
                <a:hlinkClick r:id="rId4"/>
              </a:rPr>
              <a:t>Tele &amp; Partner Marketing Assets </a:t>
            </a:r>
            <a:r>
              <a:rPr lang="en-US" sz="1600">
                <a:solidFill>
                  <a:srgbClr val="FFFFFF"/>
                </a:solidFill>
                <a:latin typeface="Segoe UI Semibold" panose="020B0702040204020203" pitchFamily="34" charset="0"/>
                <a:cs typeface="Segoe UI Semibold" panose="020B0702040204020203" pitchFamily="34" charset="0"/>
              </a:rPr>
              <a:t>(Cloud Champion)</a:t>
            </a:r>
            <a:endPar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6" name="Graphic 5" descr="Open envelope">
            <a:extLst>
              <a:ext uri="{FF2B5EF4-FFF2-40B4-BE49-F238E27FC236}">
                <a16:creationId xmlns:a16="http://schemas.microsoft.com/office/drawing/2014/main" id="{810664B8-9827-4451-8359-4FF49A16B1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96922" y="1190484"/>
            <a:ext cx="519090" cy="519090"/>
          </a:xfrm>
          <a:prstGeom prst="rect">
            <a:avLst/>
          </a:prstGeom>
        </p:spPr>
      </p:pic>
      <p:pic>
        <p:nvPicPr>
          <p:cNvPr id="7" name="Graphic 6" descr="Open Book">
            <a:extLst>
              <a:ext uri="{FF2B5EF4-FFF2-40B4-BE49-F238E27FC236}">
                <a16:creationId xmlns:a16="http://schemas.microsoft.com/office/drawing/2014/main" id="{8DCF4F8D-C778-4AD8-9546-202E8946E31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77089" y="1159270"/>
            <a:ext cx="629066" cy="629066"/>
          </a:xfrm>
          <a:prstGeom prst="rect">
            <a:avLst/>
          </a:prstGeom>
        </p:spPr>
      </p:pic>
      <p:pic>
        <p:nvPicPr>
          <p:cNvPr id="8" name="Graphic 7" descr="Call center">
            <a:extLst>
              <a:ext uri="{FF2B5EF4-FFF2-40B4-BE49-F238E27FC236}">
                <a16:creationId xmlns:a16="http://schemas.microsoft.com/office/drawing/2014/main" id="{9F3BBC91-21DF-4C9C-A09C-52E056D5ADB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47436" y="1159270"/>
            <a:ext cx="558681" cy="558681"/>
          </a:xfrm>
          <a:prstGeom prst="rect">
            <a:avLst/>
          </a:prstGeom>
        </p:spPr>
      </p:pic>
      <p:sp>
        <p:nvSpPr>
          <p:cNvPr id="9" name="TextBox 8">
            <a:extLst>
              <a:ext uri="{FF2B5EF4-FFF2-40B4-BE49-F238E27FC236}">
                <a16:creationId xmlns:a16="http://schemas.microsoft.com/office/drawing/2014/main" id="{FAFC7C8F-5916-4786-8347-D61395F13FD4}"/>
              </a:ext>
            </a:extLst>
          </p:cNvPr>
          <p:cNvSpPr txBox="1"/>
          <p:nvPr/>
        </p:nvSpPr>
        <p:spPr>
          <a:xfrm>
            <a:off x="5530519" y="4045160"/>
            <a:ext cx="3744275" cy="1548116"/>
          </a:xfrm>
          <a:prstGeom prst="rect">
            <a:avLst/>
          </a:prstGeom>
          <a:noFill/>
        </p:spPr>
        <p:txBody>
          <a:bodyPr wrap="square" lIns="0" tIns="0" rIns="0" bIns="0" rtlCol="0">
            <a:spAutoFit/>
          </a:bodyPr>
          <a:lstStyle>
            <a:defPPr>
              <a:defRPr lang="en-US"/>
            </a:defPPr>
            <a:lvl1pPr>
              <a:spcAft>
                <a:spcPts val="600"/>
              </a:spcAft>
              <a:defRPr sz="1200"/>
            </a:lvl1pPr>
          </a:lstStyle>
          <a:p>
            <a:pPr marL="158750" indent="-158750">
              <a:lnSpc>
                <a:spcPct val="90000"/>
              </a:lnSpc>
              <a:buFont typeface="+mj-lt"/>
              <a:buAutoNum type="arabicPeriod"/>
              <a:defRPr/>
            </a:pPr>
            <a:r>
              <a:rPr lang="en-US" sz="1050" err="1">
                <a:solidFill>
                  <a:srgbClr val="0078D7"/>
                </a:solidFill>
                <a:cs typeface="Segoe UI" panose="020B0502040204020203" pitchFamily="34" charset="0"/>
              </a:rPr>
              <a:t>SQLWindows</a:t>
            </a:r>
            <a:r>
              <a:rPr lang="en-US" sz="1050">
                <a:solidFill>
                  <a:srgbClr val="0078D7"/>
                </a:solidFill>
                <a:cs typeface="Segoe UI" panose="020B0502040204020203" pitchFamily="34" charset="0"/>
              </a:rPr>
              <a:t> </a:t>
            </a:r>
            <a:r>
              <a:rPr lang="en-US" sz="1050" err="1">
                <a:solidFill>
                  <a:srgbClr val="0078D7"/>
                </a:solidFill>
                <a:cs typeface="Segoe UI" panose="020B0502040204020203" pitchFamily="34" charset="0"/>
              </a:rPr>
              <a:t>EoS</a:t>
            </a:r>
            <a:r>
              <a:rPr lang="en-US" sz="1050">
                <a:solidFill>
                  <a:srgbClr val="0078D7"/>
                </a:solidFill>
                <a:cs typeface="Segoe UI" panose="020B0502040204020203" pitchFamily="34" charset="0"/>
              </a:rPr>
              <a:t> Customer Deck  (Cloud Champion)</a:t>
            </a:r>
          </a:p>
          <a:p>
            <a:pPr marL="158750" indent="-158750">
              <a:lnSpc>
                <a:spcPct val="90000"/>
              </a:lnSpc>
              <a:buFont typeface="+mj-lt"/>
              <a:buAutoNum type="arabicPeriod"/>
              <a:defRPr/>
            </a:pPr>
            <a:r>
              <a:rPr kumimoji="0" lang="en-US" sz="1050" b="0" i="0" u="none" strike="noStrike" kern="1200" cap="none" spc="0" normalizeH="0" baseline="0" noProof="0">
                <a:ln>
                  <a:noFill/>
                </a:ln>
                <a:solidFill>
                  <a:srgbClr val="0078D7"/>
                </a:solidFill>
                <a:effectLst/>
                <a:uLnTx/>
                <a:uFillTx/>
                <a:latin typeface="Segoe UI Semilight"/>
                <a:ea typeface="+mn-ea"/>
                <a:cs typeface="Segoe UI" panose="020B0502040204020203" pitchFamily="34" charset="0"/>
              </a:rPr>
              <a:t>Windows Server on Azure Solution Pitch Deck (Cloud Champion)</a:t>
            </a:r>
          </a:p>
          <a:p>
            <a:pPr marL="158750" indent="-158750">
              <a:lnSpc>
                <a:spcPct val="90000"/>
              </a:lnSpc>
              <a:buFont typeface="+mj-lt"/>
              <a:buAutoNum type="arabicPeriod"/>
              <a:defRPr/>
            </a:pPr>
            <a:r>
              <a:rPr kumimoji="0" lang="en-US" sz="1050" b="0" i="0" u="none" strike="noStrike" kern="1200" cap="none" spc="0" normalizeH="0" baseline="0" noProof="0">
                <a:ln>
                  <a:noFill/>
                </a:ln>
                <a:solidFill>
                  <a:srgbClr val="0078D7"/>
                </a:solidFill>
                <a:effectLst/>
                <a:uLnTx/>
                <a:uFillTx/>
                <a:latin typeface="Segoe UI Semilight"/>
                <a:ea typeface="+mn-ea"/>
                <a:cs typeface="Segoe UI" panose="020B0502040204020203" pitchFamily="34" charset="0"/>
              </a:rPr>
              <a:t>Windows Server on Azure Technical Customer Deck (Cloud Champion)</a:t>
            </a:r>
          </a:p>
          <a:p>
            <a:pPr marL="158750" indent="-158750">
              <a:lnSpc>
                <a:spcPct val="90000"/>
              </a:lnSpc>
              <a:buFont typeface="+mj-lt"/>
              <a:buAutoNum type="arabicPeriod"/>
              <a:defRPr/>
            </a:pPr>
            <a:r>
              <a:rPr lang="en-US" sz="1050">
                <a:solidFill>
                  <a:srgbClr val="0078D7"/>
                </a:solidFill>
                <a:cs typeface="Segoe UI" panose="020B0502040204020203" pitchFamily="34" charset="0"/>
              </a:rPr>
              <a:t>Windows Server </a:t>
            </a:r>
            <a:r>
              <a:rPr lang="en-US" sz="1050" err="1">
                <a:solidFill>
                  <a:srgbClr val="0078D7"/>
                </a:solidFill>
                <a:cs typeface="Segoe UI" panose="020B0502040204020203" pitchFamily="34" charset="0"/>
              </a:rPr>
              <a:t>EoS</a:t>
            </a:r>
            <a:r>
              <a:rPr lang="en-US" sz="1050">
                <a:solidFill>
                  <a:srgbClr val="0078D7"/>
                </a:solidFill>
                <a:cs typeface="Segoe UI" panose="020B0502040204020203" pitchFamily="34" charset="0"/>
              </a:rPr>
              <a:t> Customer Deck (Int’l) (Cloud Champion)</a:t>
            </a:r>
            <a:endParaRPr kumimoji="0" lang="en-US" sz="1050" b="0" i="0" u="none" strike="noStrike" kern="1200" cap="none" spc="0" normalizeH="0" baseline="0" noProof="0">
              <a:ln>
                <a:noFill/>
              </a:ln>
              <a:solidFill>
                <a:srgbClr val="0078D7"/>
              </a:solidFill>
              <a:effectLst/>
              <a:uLnTx/>
              <a:uFillTx/>
              <a:latin typeface="Segoe UI Semilight"/>
              <a:ea typeface="+mn-ea"/>
              <a:cs typeface="Segoe UI" panose="020B0502040204020203" pitchFamily="34" charset="0"/>
            </a:endParaRPr>
          </a:p>
          <a:p>
            <a:pPr marL="158750" marR="0" lvl="0" indent="-158750" algn="l" defTabSz="914400" rtl="0" eaLnBrk="1" fontAlgn="auto" latinLnBrk="0" hangingPunct="1">
              <a:lnSpc>
                <a:spcPct val="90000"/>
              </a:lnSpc>
              <a:spcBef>
                <a:spcPts val="0"/>
              </a:spcBef>
              <a:spcAft>
                <a:spcPts val="600"/>
              </a:spcAft>
              <a:buClrTx/>
              <a:buSzTx/>
              <a:buFont typeface="+mj-lt"/>
              <a:buAutoNum type="arabicPeriod"/>
              <a:tabLst/>
              <a:defRPr/>
            </a:pPr>
            <a:r>
              <a:rPr lang="en-US" sz="1050">
                <a:solidFill>
                  <a:srgbClr val="0078D7"/>
                </a:solidFill>
                <a:latin typeface="Segoe UI Semilight"/>
                <a:cs typeface="Segoe UI" panose="020B0502040204020203" pitchFamily="34" charset="0"/>
              </a:rPr>
              <a:t>Azure Migration to Customer Presentation (MPN)</a:t>
            </a:r>
            <a:endParaRPr kumimoji="0" lang="en-US" sz="1050" b="0" i="0" u="none" strike="noStrike" kern="1200" cap="none" spc="0" normalizeH="0" baseline="0" noProof="0">
              <a:ln>
                <a:noFill/>
              </a:ln>
              <a:solidFill>
                <a:srgbClr val="0078D7"/>
              </a:solidFill>
              <a:effectLst/>
              <a:uLnTx/>
              <a:uFillTx/>
              <a:latin typeface="Segoe UI Semilight"/>
              <a:ea typeface="+mn-ea"/>
              <a:cs typeface="Segoe UI" panose="020B0502040204020203" pitchFamily="34" charset="0"/>
            </a:endParaRPr>
          </a:p>
          <a:p>
            <a:pPr marL="158750" lvl="0" indent="-158750">
              <a:lnSpc>
                <a:spcPct val="90000"/>
              </a:lnSpc>
              <a:buFont typeface="+mj-lt"/>
              <a:buAutoNum type="arabicPeriod"/>
              <a:defRPr/>
            </a:pPr>
            <a:r>
              <a:rPr lang="en-US" sz="1050">
                <a:solidFill>
                  <a:srgbClr val="0078D7"/>
                </a:solidFill>
                <a:cs typeface="Segoe UI" panose="020B0502040204020203" pitchFamily="34" charset="0"/>
              </a:rPr>
              <a:t>Migrating using Azure Migrate and Azure Site Recovery (MPN)</a:t>
            </a:r>
          </a:p>
        </p:txBody>
      </p:sp>
      <p:sp>
        <p:nvSpPr>
          <p:cNvPr id="31" name="TextBox 30">
            <a:extLst>
              <a:ext uri="{FF2B5EF4-FFF2-40B4-BE49-F238E27FC236}">
                <a16:creationId xmlns:a16="http://schemas.microsoft.com/office/drawing/2014/main" id="{E759D340-C848-4BA5-A1D7-E0E82375195D}"/>
              </a:ext>
            </a:extLst>
          </p:cNvPr>
          <p:cNvSpPr txBox="1"/>
          <p:nvPr/>
        </p:nvSpPr>
        <p:spPr>
          <a:xfrm>
            <a:off x="2402796" y="3600263"/>
            <a:ext cx="3023264" cy="877163"/>
          </a:xfrm>
          <a:prstGeom prst="rect">
            <a:avLst/>
          </a:prstGeom>
          <a:noFill/>
        </p:spPr>
        <p:txBody>
          <a:bodyPr wrap="none" lIns="0" tIns="0" rIns="0" bIns="0" rtlCol="0">
            <a:spAutoFit/>
          </a:bodyPr>
          <a:lstStyle/>
          <a:p>
            <a:pPr marL="228600" marR="0" lvl="0" indent="-228600" defTabSz="914400" rtl="0" eaLnBrk="1" fontAlgn="auto" latinLnBrk="0" hangingPunct="1">
              <a:lnSpc>
                <a:spcPct val="100000"/>
              </a:lnSpc>
              <a:spcBef>
                <a:spcPts val="0"/>
              </a:spcBef>
              <a:spcAft>
                <a:spcPts val="600"/>
              </a:spcAft>
              <a:buClrTx/>
              <a:buSzTx/>
              <a:buFontTx/>
              <a:buAutoNum type="arabicPeriod"/>
              <a:tabLst/>
              <a:defRPr/>
            </a:pPr>
            <a:r>
              <a:rPr kumimoji="0" lang="en-US" sz="1050" b="0" i="0" u="none" strike="noStrike" kern="1200" cap="none" spc="0" normalizeH="0" baseline="0" noProof="0">
                <a:ln>
                  <a:noFill/>
                </a:ln>
                <a:solidFill>
                  <a:srgbClr val="0078D7"/>
                </a:solidFill>
                <a:effectLst/>
                <a:uLnTx/>
                <a:uFillTx/>
                <a:latin typeface="Segoe UI Semilight"/>
                <a:ea typeface="+mn-ea"/>
                <a:cs typeface="Segoe UI" pitchFamily="34" charset="0"/>
              </a:rPr>
              <a:t>The Ultimate Guide to Windows Server on Azure</a:t>
            </a:r>
          </a:p>
          <a:p>
            <a:pPr marL="228600" indent="-228600">
              <a:spcAft>
                <a:spcPts val="600"/>
              </a:spcAft>
              <a:buFontTx/>
              <a:buAutoNum type="arabicPeriod"/>
              <a:defRPr/>
            </a:pPr>
            <a:r>
              <a:rPr lang="en-US" sz="1050">
                <a:solidFill>
                  <a:srgbClr val="0078D7"/>
                </a:solidFill>
                <a:cs typeface="Segoe UI" pitchFamily="34" charset="0"/>
              </a:rPr>
              <a:t>Azure migration guide for Windows Server </a:t>
            </a:r>
            <a:endParaRPr kumimoji="0" lang="en-US" sz="1050" b="0" i="0" u="none" strike="noStrike" kern="1200" cap="none" spc="0" normalizeH="0" baseline="0" noProof="0">
              <a:ln>
                <a:noFill/>
              </a:ln>
              <a:solidFill>
                <a:srgbClr val="0078D7"/>
              </a:solidFill>
              <a:effectLst/>
              <a:uLnTx/>
              <a:uFillTx/>
              <a:latin typeface="Segoe UI Semilight"/>
              <a:ea typeface="+mn-ea"/>
              <a:cs typeface="Segoe UI" pitchFamily="34" charset="0"/>
            </a:endParaRPr>
          </a:p>
          <a:p>
            <a:pPr marL="228600" marR="0" lvl="0" indent="-228600" defTabSz="914400" rtl="0" eaLnBrk="1" fontAlgn="auto" latinLnBrk="0" hangingPunct="1">
              <a:lnSpc>
                <a:spcPct val="100000"/>
              </a:lnSpc>
              <a:spcBef>
                <a:spcPts val="0"/>
              </a:spcBef>
              <a:spcAft>
                <a:spcPts val="600"/>
              </a:spcAft>
              <a:buClrTx/>
              <a:buSzTx/>
              <a:buFontTx/>
              <a:buAutoNum type="arabicPeriod"/>
              <a:tabLst/>
              <a:defRPr/>
            </a:pPr>
            <a:r>
              <a:rPr lang="en-US" sz="1050" err="1">
                <a:solidFill>
                  <a:srgbClr val="0078D7"/>
                </a:solidFill>
                <a:latin typeface="Segoe UI Semilight"/>
                <a:cs typeface="Segoe UI" pitchFamily="34" charset="0"/>
              </a:rPr>
              <a:t>SQLWindows</a:t>
            </a:r>
            <a:r>
              <a:rPr lang="en-US" sz="1050">
                <a:solidFill>
                  <a:srgbClr val="0078D7"/>
                </a:solidFill>
                <a:latin typeface="Segoe UI Semilight"/>
                <a:cs typeface="Segoe UI" pitchFamily="34" charset="0"/>
              </a:rPr>
              <a:t> Server 2008 EOS </a:t>
            </a:r>
            <a:r>
              <a:rPr lang="en-US" sz="1050" err="1">
                <a:solidFill>
                  <a:srgbClr val="0078D7"/>
                </a:solidFill>
                <a:latin typeface="Segoe UI Semilight"/>
                <a:cs typeface="Segoe UI" pitchFamily="34" charset="0"/>
              </a:rPr>
              <a:t>Infographis</a:t>
            </a:r>
            <a:endParaRPr lang="en-US" sz="1050">
              <a:solidFill>
                <a:srgbClr val="0078D7"/>
              </a:solidFill>
              <a:latin typeface="Segoe UI Semilight"/>
              <a:cs typeface="Segoe UI" pitchFamily="34" charset="0"/>
            </a:endParaRPr>
          </a:p>
          <a:p>
            <a:pPr marL="228600" marR="0" lvl="0" indent="-228600" defTabSz="914400" rtl="0" eaLnBrk="1" fontAlgn="auto" latinLnBrk="0" hangingPunct="1">
              <a:lnSpc>
                <a:spcPct val="100000"/>
              </a:lnSpc>
              <a:spcBef>
                <a:spcPts val="0"/>
              </a:spcBef>
              <a:spcAft>
                <a:spcPts val="600"/>
              </a:spcAft>
              <a:buClrTx/>
              <a:buSzTx/>
              <a:buFontTx/>
              <a:buAutoNum type="arabicPeriod"/>
              <a:tabLst/>
              <a:defRPr/>
            </a:pPr>
            <a:r>
              <a:rPr lang="en-US" sz="1050">
                <a:solidFill>
                  <a:srgbClr val="0078D7"/>
                </a:solidFill>
                <a:latin typeface="Segoe UI Semilight"/>
                <a:cs typeface="Segoe UI" pitchFamily="34" charset="0"/>
              </a:rPr>
              <a:t>Email templates</a:t>
            </a:r>
            <a:endParaRPr kumimoji="0" lang="en-US" sz="1050" b="0" i="0" u="none" strike="noStrike" kern="1200" cap="none" spc="0" normalizeH="0" baseline="0" noProof="0">
              <a:ln>
                <a:noFill/>
              </a:ln>
              <a:solidFill>
                <a:srgbClr val="0078D7"/>
              </a:solidFill>
              <a:effectLst/>
              <a:uLnTx/>
              <a:uFillTx/>
              <a:latin typeface="Segoe UI Semilight"/>
              <a:ea typeface="+mn-ea"/>
              <a:cs typeface="Segoe UI" pitchFamily="34" charset="0"/>
            </a:endParaRPr>
          </a:p>
        </p:txBody>
      </p:sp>
      <p:sp>
        <p:nvSpPr>
          <p:cNvPr id="25" name="Rectangle 24">
            <a:extLst>
              <a:ext uri="{FF2B5EF4-FFF2-40B4-BE49-F238E27FC236}">
                <a16:creationId xmlns:a16="http://schemas.microsoft.com/office/drawing/2014/main" id="{8C945537-1AFC-413A-812D-9128875407C9}"/>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8" name="Rectangle 27">
            <a:extLst>
              <a:ext uri="{FF2B5EF4-FFF2-40B4-BE49-F238E27FC236}">
                <a16:creationId xmlns:a16="http://schemas.microsoft.com/office/drawing/2014/main" id="{7F86FC69-51F5-479B-AA0D-B1DB1D0A63BB}"/>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30" name="Rectangle 29">
            <a:hlinkClick r:id="rId11" action="ppaction://hlinksldjump"/>
            <a:extLst>
              <a:ext uri="{FF2B5EF4-FFF2-40B4-BE49-F238E27FC236}">
                <a16:creationId xmlns:a16="http://schemas.microsoft.com/office/drawing/2014/main" id="{ED3134C1-D568-4B3C-84E1-C7B5C70F77FD}"/>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41" name="Isosceles Triangle 40">
            <a:hlinkClick r:id="rId12" action="ppaction://hlinksldjump"/>
            <a:extLst>
              <a:ext uri="{FF2B5EF4-FFF2-40B4-BE49-F238E27FC236}">
                <a16:creationId xmlns:a16="http://schemas.microsoft.com/office/drawing/2014/main" id="{97A24B1B-262F-4027-AFAC-601B8F396877}"/>
              </a:ext>
            </a:extLst>
          </p:cNvPr>
          <p:cNvSpPr/>
          <p:nvPr/>
        </p:nvSpPr>
        <p:spPr bwMode="auto">
          <a:xfrm rot="10800000">
            <a:off x="1909750" y="731648"/>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45" name="TextBox 44">
            <a:extLst>
              <a:ext uri="{FF2B5EF4-FFF2-40B4-BE49-F238E27FC236}">
                <a16:creationId xmlns:a16="http://schemas.microsoft.com/office/drawing/2014/main" id="{CE360693-33EF-44A1-89CF-07E23255F30F}"/>
              </a:ext>
            </a:extLst>
          </p:cNvPr>
          <p:cNvSpPr txBox="1"/>
          <p:nvPr/>
        </p:nvSpPr>
        <p:spPr>
          <a:xfrm>
            <a:off x="9233590" y="2444272"/>
            <a:ext cx="3480828" cy="1034899"/>
          </a:xfrm>
          <a:prstGeom prst="rect">
            <a:avLst/>
          </a:prstGeom>
          <a:noFill/>
        </p:spPr>
        <p:txBody>
          <a:bodyPr wrap="square" lIns="0" tIns="0" rIns="0" bIns="0" rtlCol="0">
            <a:spAutoFit/>
          </a:bodyPr>
          <a:lstStyle>
            <a:defPPr>
              <a:defRPr lang="en-US"/>
            </a:defPPr>
            <a:lvl1pPr>
              <a:spcAft>
                <a:spcPts val="600"/>
              </a:spcAft>
              <a:defRPr sz="1200"/>
            </a:lvl1pPr>
          </a:lstStyle>
          <a:p>
            <a:pPr marL="158750" marR="0" lvl="0" indent="-15875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1050" b="0" i="0" u="none" strike="noStrike" kern="1200" cap="none" spc="0" normalizeH="0" baseline="0" noProof="0">
                <a:ln>
                  <a:noFill/>
                </a:ln>
                <a:solidFill>
                  <a:srgbClr val="0078D7"/>
                </a:solidFill>
                <a:effectLst/>
                <a:uLnTx/>
                <a:uFillTx/>
                <a:latin typeface="Segoe UI Semilight"/>
                <a:ea typeface="+mn-ea"/>
                <a:cs typeface="Segoe UI" panose="020B0502040204020203" pitchFamily="34" charset="0"/>
              </a:rPr>
              <a:t>Landing Page</a:t>
            </a:r>
          </a:p>
          <a:p>
            <a:pPr marL="158750" indent="-158750">
              <a:lnSpc>
                <a:spcPct val="90000"/>
              </a:lnSpc>
              <a:buFont typeface="+mj-lt"/>
              <a:buAutoNum type="arabicPeriod"/>
              <a:defRPr/>
            </a:pPr>
            <a:r>
              <a:rPr lang="en-US" sz="1050">
                <a:solidFill>
                  <a:srgbClr val="0078D7"/>
                </a:solidFill>
                <a:cs typeface="Segoe UI" panose="020B0502040204020203" pitchFamily="34" charset="0"/>
              </a:rPr>
              <a:t>Infographic</a:t>
            </a:r>
          </a:p>
          <a:p>
            <a:pPr marL="158750" indent="-158750">
              <a:lnSpc>
                <a:spcPct val="90000"/>
              </a:lnSpc>
              <a:buFont typeface="+mj-lt"/>
              <a:buAutoNum type="arabicPeriod"/>
              <a:defRPr/>
            </a:pPr>
            <a:r>
              <a:rPr lang="en-US" sz="1050">
                <a:solidFill>
                  <a:srgbClr val="0078D7"/>
                </a:solidFill>
                <a:cs typeface="Segoe UI" panose="020B0502040204020203" pitchFamily="34" charset="0"/>
              </a:rPr>
              <a:t>Copy Blocks</a:t>
            </a:r>
          </a:p>
          <a:p>
            <a:pPr marL="158750" marR="0" lvl="0" indent="-158750" algn="l" defTabSz="914400" rtl="0" eaLnBrk="1" fontAlgn="auto" latinLnBrk="0" hangingPunct="1">
              <a:lnSpc>
                <a:spcPct val="90000"/>
              </a:lnSpc>
              <a:spcBef>
                <a:spcPts val="0"/>
              </a:spcBef>
              <a:spcAft>
                <a:spcPts val="600"/>
              </a:spcAft>
              <a:buClrTx/>
              <a:buSzTx/>
              <a:buFont typeface="+mj-lt"/>
              <a:buAutoNum type="arabicPeriod"/>
              <a:tabLst/>
              <a:defRPr/>
            </a:pPr>
            <a:r>
              <a:rPr lang="en-US" sz="1050">
                <a:solidFill>
                  <a:srgbClr val="0078D7"/>
                </a:solidFill>
                <a:latin typeface="Segoe UI Semilight"/>
                <a:cs typeface="Segoe UI" panose="020B0502040204020203" pitchFamily="34" charset="0"/>
              </a:rPr>
              <a:t>Customer email proposals</a:t>
            </a:r>
          </a:p>
          <a:p>
            <a:pPr marL="158750" marR="0" lvl="0" indent="-158750" algn="l" defTabSz="914400" rtl="0" eaLnBrk="1" fontAlgn="auto" latinLnBrk="0" hangingPunct="1">
              <a:lnSpc>
                <a:spcPct val="90000"/>
              </a:lnSpc>
              <a:spcBef>
                <a:spcPts val="0"/>
              </a:spcBef>
              <a:spcAft>
                <a:spcPts val="600"/>
              </a:spcAft>
              <a:buClrTx/>
              <a:buSzTx/>
              <a:buFont typeface="+mj-lt"/>
              <a:buAutoNum type="arabicPeriod"/>
              <a:tabLst/>
              <a:defRPr/>
            </a:pPr>
            <a:r>
              <a:rPr lang="en-US" sz="1050">
                <a:solidFill>
                  <a:srgbClr val="0078D7"/>
                </a:solidFill>
                <a:latin typeface="Segoe UI Semilight"/>
                <a:cs typeface="Segoe UI" panose="020B0502040204020203" pitchFamily="34" charset="0"/>
              </a:rPr>
              <a:t>Customer Deck</a:t>
            </a:r>
          </a:p>
        </p:txBody>
      </p:sp>
      <p:sp>
        <p:nvSpPr>
          <p:cNvPr id="46" name="TextBox 45">
            <a:extLst>
              <a:ext uri="{FF2B5EF4-FFF2-40B4-BE49-F238E27FC236}">
                <a16:creationId xmlns:a16="http://schemas.microsoft.com/office/drawing/2014/main" id="{ABF4790E-44D7-4BBE-9909-CC86F80C0C50}"/>
              </a:ext>
            </a:extLst>
          </p:cNvPr>
          <p:cNvSpPr txBox="1"/>
          <p:nvPr/>
        </p:nvSpPr>
        <p:spPr>
          <a:xfrm>
            <a:off x="9326226" y="5149367"/>
            <a:ext cx="3480828" cy="367793"/>
          </a:xfrm>
          <a:prstGeom prst="rect">
            <a:avLst/>
          </a:prstGeom>
          <a:noFill/>
        </p:spPr>
        <p:txBody>
          <a:bodyPr wrap="square" lIns="0" tIns="0" rIns="0" bIns="0" rtlCol="0">
            <a:spAutoFit/>
          </a:bodyPr>
          <a:lstStyle>
            <a:defPPr>
              <a:defRPr lang="en-US"/>
            </a:defPPr>
            <a:lvl1pPr>
              <a:spcAft>
                <a:spcPts val="600"/>
              </a:spcAft>
              <a:defRPr sz="1200"/>
            </a:lvl1pPr>
          </a:lstStyle>
          <a:p>
            <a:pPr marL="158750" marR="0" lvl="0" indent="-15875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1050" b="0" i="0" u="none" strike="noStrike" kern="1200" cap="none" spc="0" normalizeH="0" baseline="0" noProof="0">
                <a:ln>
                  <a:noFill/>
                </a:ln>
                <a:solidFill>
                  <a:srgbClr val="0078D7"/>
                </a:solidFill>
                <a:effectLst/>
                <a:uLnTx/>
                <a:uFillTx/>
                <a:latin typeface="Segoe UI Semilight"/>
                <a:ea typeface="+mn-ea"/>
                <a:cs typeface="Segoe UI" panose="020B0502040204020203" pitchFamily="34" charset="0"/>
              </a:rPr>
              <a:t>Sales Guide – Probing Questions</a:t>
            </a:r>
          </a:p>
          <a:p>
            <a:pPr marL="158750" marR="0" lvl="0" indent="-158750" algn="l" defTabSz="914400" rtl="0" eaLnBrk="1" fontAlgn="auto" latinLnBrk="0" hangingPunct="1">
              <a:lnSpc>
                <a:spcPct val="90000"/>
              </a:lnSpc>
              <a:spcBef>
                <a:spcPts val="0"/>
              </a:spcBef>
              <a:spcAft>
                <a:spcPts val="600"/>
              </a:spcAft>
              <a:buClrTx/>
              <a:buSzTx/>
              <a:buFont typeface="+mj-lt"/>
              <a:buAutoNum type="arabicPeriod"/>
              <a:tabLst/>
              <a:defRPr/>
            </a:pPr>
            <a:r>
              <a:rPr lang="en-US" sz="1050">
                <a:solidFill>
                  <a:srgbClr val="0078D7"/>
                </a:solidFill>
                <a:latin typeface="Segoe UI Semilight"/>
                <a:cs typeface="Segoe UI" panose="020B0502040204020203" pitchFamily="34" charset="0"/>
              </a:rPr>
              <a:t>Partner FAQ</a:t>
            </a:r>
            <a:endParaRPr kumimoji="0" lang="en-US" sz="1050" b="0" i="0" u="none" strike="noStrike" kern="1200" cap="none" spc="0" normalizeH="0" baseline="0" noProof="0">
              <a:ln>
                <a:noFill/>
              </a:ln>
              <a:solidFill>
                <a:srgbClr val="0078D7"/>
              </a:solidFill>
              <a:effectLst/>
              <a:uLnTx/>
              <a:uFillTx/>
              <a:latin typeface="Segoe UI Semilight"/>
              <a:ea typeface="+mn-ea"/>
              <a:cs typeface="Segoe UI" panose="020B0502040204020203" pitchFamily="34" charset="0"/>
            </a:endParaRPr>
          </a:p>
        </p:txBody>
      </p:sp>
      <p:sp>
        <p:nvSpPr>
          <p:cNvPr id="47" name="Rectangle 46">
            <a:extLst>
              <a:ext uri="{FF2B5EF4-FFF2-40B4-BE49-F238E27FC236}">
                <a16:creationId xmlns:a16="http://schemas.microsoft.com/office/drawing/2014/main" id="{C4873E0A-AEBE-4593-8104-12D017FFCEB8}"/>
              </a:ext>
            </a:extLst>
          </p:cNvPr>
          <p:cNvSpPr/>
          <p:nvPr/>
        </p:nvSpPr>
        <p:spPr>
          <a:xfrm>
            <a:off x="2372892" y="5900570"/>
            <a:ext cx="3041316" cy="323474"/>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 1</a:t>
            </a:r>
          </a:p>
        </p:txBody>
      </p:sp>
      <p:sp>
        <p:nvSpPr>
          <p:cNvPr id="48" name="Rectangle 47">
            <a:extLst>
              <a:ext uri="{FF2B5EF4-FFF2-40B4-BE49-F238E27FC236}">
                <a16:creationId xmlns:a16="http://schemas.microsoft.com/office/drawing/2014/main" id="{B4DCCC28-4327-43E8-ADAD-8D74D380A971}"/>
              </a:ext>
            </a:extLst>
          </p:cNvPr>
          <p:cNvSpPr/>
          <p:nvPr/>
        </p:nvSpPr>
        <p:spPr>
          <a:xfrm>
            <a:off x="5653425" y="6237584"/>
            <a:ext cx="3432193" cy="461665"/>
          </a:xfrm>
          <a:prstGeom prst="rect">
            <a:avLst/>
          </a:prstGeom>
          <a:ln w="6350">
            <a:solidFill>
              <a:schemeClr val="accent5"/>
            </a:solidFill>
          </a:ln>
        </p:spPr>
        <p:txBody>
          <a:bodyPr wrap="square" anchor="ctr">
            <a:spAutoFit/>
          </a:bodyPr>
          <a:lstStyle/>
          <a:p>
            <a:pPr lvl="0" algn="ctr" eaLnBrk="0" fontAlgn="base" hangingPunct="0">
              <a:spcBef>
                <a:spcPts val="400"/>
              </a:spcBef>
              <a:spcAft>
                <a:spcPct val="0"/>
              </a:spcAft>
              <a:defRPr/>
            </a:pPr>
            <a:r>
              <a:rPr lang="en-US" sz="1200">
                <a:solidFill>
                  <a:schemeClr val="accent1"/>
                </a:solidFill>
                <a:cs typeface="Calibri" panose="020F0502020204030204" pitchFamily="34" charset="0"/>
              </a:rPr>
              <a:t>Check out the </a:t>
            </a:r>
            <a:r>
              <a:rPr lang="en-US" sz="1200" b="1">
                <a:solidFill>
                  <a:schemeClr val="accent1"/>
                </a:solidFill>
                <a:cs typeface="Calibri" panose="020F0502020204030204" pitchFamily="34" charset="0"/>
                <a:hlinkClick r:id="rId13">
                  <a:extLst>
                    <a:ext uri="{A12FA001-AC4F-418D-AE19-62706E023703}">
                      <ahyp:hlinkClr xmlns:ahyp="http://schemas.microsoft.com/office/drawing/2018/hyperlinkcolor" val="tx"/>
                    </a:ext>
                  </a:extLst>
                </a:hlinkClick>
              </a:rPr>
              <a:t>MPN Data Center Transformation Sales Assets</a:t>
            </a:r>
            <a:r>
              <a:rPr lang="en-US" sz="1200" b="1">
                <a:solidFill>
                  <a:schemeClr val="accent1"/>
                </a:solidFill>
                <a:cs typeface="Calibri" panose="020F0502020204030204" pitchFamily="34" charset="0"/>
              </a:rPr>
              <a:t> </a:t>
            </a:r>
            <a:r>
              <a:rPr lang="en-US" sz="1200">
                <a:solidFill>
                  <a:schemeClr val="accent1"/>
                </a:solidFill>
                <a:cs typeface="Calibri" panose="020F0502020204030204" pitchFamily="34" charset="0"/>
              </a:rPr>
              <a:t>for additional sales tools </a:t>
            </a:r>
            <a:endParaRPr lang="en-US" sz="1200" b="1">
              <a:solidFill>
                <a:schemeClr val="accent1"/>
              </a:solidFill>
              <a:cs typeface="Calibri" panose="020F0502020204030204" pitchFamily="34" charset="0"/>
            </a:endParaRPr>
          </a:p>
        </p:txBody>
      </p:sp>
      <p:sp>
        <p:nvSpPr>
          <p:cNvPr id="49" name="Rectangle 48">
            <a:extLst>
              <a:ext uri="{FF2B5EF4-FFF2-40B4-BE49-F238E27FC236}">
                <a16:creationId xmlns:a16="http://schemas.microsoft.com/office/drawing/2014/main" id="{F8621818-F0D4-4FE0-8094-F4FEBF39038E}"/>
              </a:ext>
            </a:extLst>
          </p:cNvPr>
          <p:cNvSpPr/>
          <p:nvPr/>
        </p:nvSpPr>
        <p:spPr>
          <a:xfrm>
            <a:off x="9221917" y="5879221"/>
            <a:ext cx="3118155" cy="323474"/>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 3</a:t>
            </a:r>
          </a:p>
        </p:txBody>
      </p:sp>
      <p:sp>
        <p:nvSpPr>
          <p:cNvPr id="50" name="Rectangle 49">
            <a:extLst>
              <a:ext uri="{FF2B5EF4-FFF2-40B4-BE49-F238E27FC236}">
                <a16:creationId xmlns:a16="http://schemas.microsoft.com/office/drawing/2014/main" id="{8317CCFF-F665-4297-8DB4-0C34F93C7A38}"/>
              </a:ext>
            </a:extLst>
          </p:cNvPr>
          <p:cNvSpPr/>
          <p:nvPr/>
        </p:nvSpPr>
        <p:spPr>
          <a:xfrm>
            <a:off x="5653425" y="5902591"/>
            <a:ext cx="3432193" cy="323474"/>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 2</a:t>
            </a:r>
          </a:p>
        </p:txBody>
      </p:sp>
      <p:sp>
        <p:nvSpPr>
          <p:cNvPr id="52" name="Rectangle 51">
            <a:extLst>
              <a:ext uri="{FF2B5EF4-FFF2-40B4-BE49-F238E27FC236}">
                <a16:creationId xmlns:a16="http://schemas.microsoft.com/office/drawing/2014/main" id="{E62F9859-1952-4E4E-B163-2A1FC6405D79}"/>
              </a:ext>
            </a:extLst>
          </p:cNvPr>
          <p:cNvSpPr/>
          <p:nvPr/>
        </p:nvSpPr>
        <p:spPr>
          <a:xfrm>
            <a:off x="9221917" y="6209080"/>
            <a:ext cx="3116066" cy="461665"/>
          </a:xfrm>
          <a:prstGeom prst="rect">
            <a:avLst/>
          </a:prstGeom>
          <a:ln w="6350">
            <a:solidFill>
              <a:schemeClr val="accent5"/>
            </a:solidFill>
          </a:ln>
        </p:spPr>
        <p:txBody>
          <a:bodyPr wrap="square">
            <a:spAutoFit/>
          </a:bodyPr>
          <a:lstStyle/>
          <a:p>
            <a:pPr lvl="0" algn="ctr" eaLnBrk="0" fontAlgn="base" hangingPunct="0">
              <a:spcBef>
                <a:spcPts val="400"/>
              </a:spcBef>
              <a:spcAft>
                <a:spcPct val="0"/>
              </a:spcAft>
              <a:defRPr/>
            </a:pPr>
            <a:r>
              <a:rPr lang="en-US" sz="1200">
                <a:solidFill>
                  <a:schemeClr val="accent1"/>
                </a:solidFill>
                <a:cs typeface="Calibri" panose="020F0502020204030204" pitchFamily="34" charset="0"/>
              </a:rPr>
              <a:t>Check out the </a:t>
            </a:r>
            <a:r>
              <a:rPr lang="en-US" sz="1200" b="1">
                <a:solidFill>
                  <a:schemeClr val="accent1"/>
                </a:solidFill>
                <a:cs typeface="Calibri" panose="020F0502020204030204" pitchFamily="34" charset="0"/>
                <a:hlinkClick r:id="rId13">
                  <a:extLst>
                    <a:ext uri="{A12FA001-AC4F-418D-AE19-62706E023703}">
                      <ahyp:hlinkClr xmlns:ahyp="http://schemas.microsoft.com/office/drawing/2018/hyperlinkcolor" val="tx"/>
                    </a:ext>
                  </a:extLst>
                </a:hlinkClick>
              </a:rPr>
              <a:t>MPN Data Center Transformation </a:t>
            </a:r>
            <a:r>
              <a:rPr lang="en-US" sz="1200" b="1">
                <a:solidFill>
                  <a:schemeClr val="accent1"/>
                </a:solidFill>
                <a:cs typeface="Calibri" panose="020F0502020204030204" pitchFamily="34" charset="0"/>
              </a:rPr>
              <a:t>Site </a:t>
            </a:r>
            <a:r>
              <a:rPr lang="en-US" sz="1200">
                <a:solidFill>
                  <a:schemeClr val="accent1"/>
                </a:solidFill>
                <a:cs typeface="Calibri" panose="020F0502020204030204" pitchFamily="34" charset="0"/>
              </a:rPr>
              <a:t>for more resources </a:t>
            </a:r>
            <a:endParaRPr lang="en-US" sz="1200" b="1">
              <a:solidFill>
                <a:schemeClr val="accent1"/>
              </a:solidFill>
              <a:cs typeface="Calibri" panose="020F0502020204030204" pitchFamily="34" charset="0"/>
            </a:endParaRPr>
          </a:p>
        </p:txBody>
      </p:sp>
      <p:sp>
        <p:nvSpPr>
          <p:cNvPr id="53" name="Rectangle 52">
            <a:extLst>
              <a:ext uri="{FF2B5EF4-FFF2-40B4-BE49-F238E27FC236}">
                <a16:creationId xmlns:a16="http://schemas.microsoft.com/office/drawing/2014/main" id="{93074B07-B866-420F-8B96-ECAFCF6A5AC1}"/>
              </a:ext>
            </a:extLst>
          </p:cNvPr>
          <p:cNvSpPr/>
          <p:nvPr/>
        </p:nvSpPr>
        <p:spPr>
          <a:xfrm>
            <a:off x="2372892" y="6217693"/>
            <a:ext cx="3041315" cy="461665"/>
          </a:xfrm>
          <a:prstGeom prst="rect">
            <a:avLst/>
          </a:prstGeom>
          <a:ln w="6350">
            <a:solidFill>
              <a:schemeClr val="accent5"/>
            </a:solidFill>
          </a:ln>
        </p:spPr>
        <p:txBody>
          <a:bodyPr wrap="square" anchor="ctr">
            <a:spAutoFit/>
          </a:bodyPr>
          <a:lstStyle/>
          <a:p>
            <a:pPr lvl="0" algn="ctr" eaLnBrk="0" fontAlgn="base" hangingPunct="0">
              <a:spcBef>
                <a:spcPts val="400"/>
              </a:spcBef>
              <a:spcAft>
                <a:spcPct val="0"/>
              </a:spcAft>
              <a:defRPr/>
            </a:pPr>
            <a:r>
              <a:rPr lang="en-US" sz="1200" dirty="0">
                <a:solidFill>
                  <a:schemeClr val="accent1"/>
                </a:solidFill>
                <a:cs typeface="Calibri" panose="020F0502020204030204" pitchFamily="34" charset="0"/>
              </a:rPr>
              <a:t>Check out the Cloud Champion portal to access and use this play </a:t>
            </a:r>
            <a:r>
              <a:rPr lang="en-US" sz="1200" dirty="0">
                <a:solidFill>
                  <a:schemeClr val="tx2"/>
                </a:solidFill>
                <a:cs typeface="Calibri" panose="020F0502020204030204" pitchFamily="34" charset="0"/>
              </a:rPr>
              <a:t>and </a:t>
            </a:r>
            <a:r>
              <a:rPr lang="en-US" sz="1200" dirty="0">
                <a:solidFill>
                  <a:schemeClr val="tx2"/>
                </a:solidFill>
                <a:cs typeface="Calibri" panose="020F0502020204030204" pitchFamily="34" charset="0"/>
                <a:hlinkClick r:id="rId4">
                  <a:extLst>
                    <a:ext uri="{A12FA001-AC4F-418D-AE19-62706E023703}">
                      <ahyp:hlinkClr xmlns:ahyp="http://schemas.microsoft.com/office/drawing/2018/hyperlinkcolor" val="tx"/>
                    </a:ext>
                  </a:extLst>
                </a:hlinkClick>
              </a:rPr>
              <a:t>EOS assets.</a:t>
            </a:r>
            <a:endParaRPr lang="en-US" sz="1200" b="1" dirty="0">
              <a:solidFill>
                <a:schemeClr val="tx2"/>
              </a:solidFill>
              <a:cs typeface="Calibri" panose="020F0502020204030204" pitchFamily="34" charset="0"/>
            </a:endParaRPr>
          </a:p>
        </p:txBody>
      </p:sp>
      <p:pic>
        <p:nvPicPr>
          <p:cNvPr id="12" name="Picture 11">
            <a:extLst>
              <a:ext uri="{FF2B5EF4-FFF2-40B4-BE49-F238E27FC236}">
                <a16:creationId xmlns:a16="http://schemas.microsoft.com/office/drawing/2014/main" id="{6ABC6F33-D76F-4FDE-AC20-C0E0D110CE6A}"/>
              </a:ext>
            </a:extLst>
          </p:cNvPr>
          <p:cNvPicPr>
            <a:picLocks noChangeAspect="1"/>
          </p:cNvPicPr>
          <p:nvPr/>
        </p:nvPicPr>
        <p:blipFill>
          <a:blip r:embed="rId14"/>
          <a:stretch>
            <a:fillRect/>
          </a:stretch>
        </p:blipFill>
        <p:spPr>
          <a:xfrm>
            <a:off x="6411746" y="2659272"/>
            <a:ext cx="1308283" cy="738006"/>
          </a:xfrm>
          <a:prstGeom prst="rect">
            <a:avLst/>
          </a:prstGeom>
        </p:spPr>
      </p:pic>
      <p:pic>
        <p:nvPicPr>
          <p:cNvPr id="13" name="Picture 12">
            <a:extLst>
              <a:ext uri="{FF2B5EF4-FFF2-40B4-BE49-F238E27FC236}">
                <a16:creationId xmlns:a16="http://schemas.microsoft.com/office/drawing/2014/main" id="{9CC9BB6A-7D57-4698-ABA4-9477FFB88D44}"/>
              </a:ext>
            </a:extLst>
          </p:cNvPr>
          <p:cNvPicPr>
            <a:picLocks noChangeAspect="1"/>
          </p:cNvPicPr>
          <p:nvPr/>
        </p:nvPicPr>
        <p:blipFill>
          <a:blip r:embed="rId15"/>
          <a:stretch>
            <a:fillRect/>
          </a:stretch>
        </p:blipFill>
        <p:spPr>
          <a:xfrm>
            <a:off x="6943248" y="2820068"/>
            <a:ext cx="1401518" cy="787865"/>
          </a:xfrm>
          <a:prstGeom prst="rect">
            <a:avLst/>
          </a:prstGeom>
        </p:spPr>
      </p:pic>
      <p:pic>
        <p:nvPicPr>
          <p:cNvPr id="15" name="Picture 14">
            <a:extLst>
              <a:ext uri="{FF2B5EF4-FFF2-40B4-BE49-F238E27FC236}">
                <a16:creationId xmlns:a16="http://schemas.microsoft.com/office/drawing/2014/main" id="{03A572E1-438F-4FF2-ADD3-40FAEE6D334C}"/>
              </a:ext>
            </a:extLst>
          </p:cNvPr>
          <p:cNvPicPr>
            <a:picLocks noChangeAspect="1"/>
          </p:cNvPicPr>
          <p:nvPr/>
        </p:nvPicPr>
        <p:blipFill>
          <a:blip r:embed="rId16"/>
          <a:stretch>
            <a:fillRect/>
          </a:stretch>
        </p:blipFill>
        <p:spPr>
          <a:xfrm>
            <a:off x="7644006" y="3038778"/>
            <a:ext cx="1401519" cy="787672"/>
          </a:xfrm>
          <a:prstGeom prst="rect">
            <a:avLst/>
          </a:prstGeom>
        </p:spPr>
      </p:pic>
      <p:pic>
        <p:nvPicPr>
          <p:cNvPr id="16" name="Picture 15">
            <a:extLst>
              <a:ext uri="{FF2B5EF4-FFF2-40B4-BE49-F238E27FC236}">
                <a16:creationId xmlns:a16="http://schemas.microsoft.com/office/drawing/2014/main" id="{70F9AF1A-D55C-4F94-848F-A8EAA8F7C657}"/>
              </a:ext>
            </a:extLst>
          </p:cNvPr>
          <p:cNvPicPr>
            <a:picLocks noChangeAspect="1"/>
          </p:cNvPicPr>
          <p:nvPr/>
        </p:nvPicPr>
        <p:blipFill>
          <a:blip r:embed="rId17"/>
          <a:stretch>
            <a:fillRect/>
          </a:stretch>
        </p:blipFill>
        <p:spPr>
          <a:xfrm>
            <a:off x="2514871" y="2582590"/>
            <a:ext cx="1352862" cy="902545"/>
          </a:xfrm>
          <a:prstGeom prst="rect">
            <a:avLst/>
          </a:prstGeom>
        </p:spPr>
      </p:pic>
      <p:pic>
        <p:nvPicPr>
          <p:cNvPr id="17" name="Picture 16">
            <a:extLst>
              <a:ext uri="{FF2B5EF4-FFF2-40B4-BE49-F238E27FC236}">
                <a16:creationId xmlns:a16="http://schemas.microsoft.com/office/drawing/2014/main" id="{79C6A637-9182-4DA5-9444-575A303F13B9}"/>
              </a:ext>
            </a:extLst>
          </p:cNvPr>
          <p:cNvPicPr>
            <a:picLocks noChangeAspect="1"/>
          </p:cNvPicPr>
          <p:nvPr/>
        </p:nvPicPr>
        <p:blipFill>
          <a:blip r:embed="rId18"/>
          <a:stretch>
            <a:fillRect/>
          </a:stretch>
        </p:blipFill>
        <p:spPr>
          <a:xfrm>
            <a:off x="3968314" y="2606769"/>
            <a:ext cx="1303750" cy="863218"/>
          </a:xfrm>
          <a:prstGeom prst="rect">
            <a:avLst/>
          </a:prstGeom>
        </p:spPr>
      </p:pic>
      <p:pic>
        <p:nvPicPr>
          <p:cNvPr id="19" name="Picture 18">
            <a:extLst>
              <a:ext uri="{FF2B5EF4-FFF2-40B4-BE49-F238E27FC236}">
                <a16:creationId xmlns:a16="http://schemas.microsoft.com/office/drawing/2014/main" id="{3230BB52-6A41-4302-9607-52F00B1954CC}"/>
              </a:ext>
            </a:extLst>
          </p:cNvPr>
          <p:cNvPicPr>
            <a:picLocks noChangeAspect="1"/>
          </p:cNvPicPr>
          <p:nvPr/>
        </p:nvPicPr>
        <p:blipFill>
          <a:blip r:embed="rId19"/>
          <a:stretch>
            <a:fillRect/>
          </a:stretch>
        </p:blipFill>
        <p:spPr>
          <a:xfrm>
            <a:off x="2737479" y="4745040"/>
            <a:ext cx="745540" cy="962102"/>
          </a:xfrm>
          <a:prstGeom prst="rect">
            <a:avLst/>
          </a:prstGeom>
        </p:spPr>
      </p:pic>
      <p:pic>
        <p:nvPicPr>
          <p:cNvPr id="20" name="Picture 19">
            <a:extLst>
              <a:ext uri="{FF2B5EF4-FFF2-40B4-BE49-F238E27FC236}">
                <a16:creationId xmlns:a16="http://schemas.microsoft.com/office/drawing/2014/main" id="{B1B1D63A-821F-4A55-B8D3-10EC15CD95F5}"/>
              </a:ext>
            </a:extLst>
          </p:cNvPr>
          <p:cNvPicPr>
            <a:picLocks noChangeAspect="1"/>
          </p:cNvPicPr>
          <p:nvPr/>
        </p:nvPicPr>
        <p:blipFill>
          <a:blip r:embed="rId20"/>
          <a:stretch>
            <a:fillRect/>
          </a:stretch>
        </p:blipFill>
        <p:spPr>
          <a:xfrm>
            <a:off x="3957896" y="4765770"/>
            <a:ext cx="745541" cy="936928"/>
          </a:xfrm>
          <a:prstGeom prst="rect">
            <a:avLst/>
          </a:prstGeom>
        </p:spPr>
      </p:pic>
      <p:sp>
        <p:nvSpPr>
          <p:cNvPr id="81" name="Rectangle 80">
            <a:hlinkClick r:id="rId21" action="ppaction://hlinksldjump"/>
            <a:extLst>
              <a:ext uri="{FF2B5EF4-FFF2-40B4-BE49-F238E27FC236}">
                <a16:creationId xmlns:a16="http://schemas.microsoft.com/office/drawing/2014/main" id="{C293FE79-7D90-4840-8AC6-2C27AA7997AE}"/>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82" name="Rectangle 81">
            <a:hlinkClick r:id="rId22" action="ppaction://hlinksldjump"/>
            <a:extLst>
              <a:ext uri="{FF2B5EF4-FFF2-40B4-BE49-F238E27FC236}">
                <a16:creationId xmlns:a16="http://schemas.microsoft.com/office/drawing/2014/main" id="{BF712559-CA1B-46CA-AF65-05796A942B27}"/>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83" name="Rectangle 82">
            <a:hlinkClick r:id="rId21" action="ppaction://hlinksldjump"/>
            <a:extLst>
              <a:ext uri="{FF2B5EF4-FFF2-40B4-BE49-F238E27FC236}">
                <a16:creationId xmlns:a16="http://schemas.microsoft.com/office/drawing/2014/main" id="{999C2A59-10D5-4D5A-9E0E-41EAD48183BF}"/>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84" name="Rectangle 83">
            <a:hlinkClick r:id="rId23" action="ppaction://hlinksldjump"/>
            <a:extLst>
              <a:ext uri="{FF2B5EF4-FFF2-40B4-BE49-F238E27FC236}">
                <a16:creationId xmlns:a16="http://schemas.microsoft.com/office/drawing/2014/main" id="{3D20DB7F-BB1D-4913-B0B9-35F235809AFC}"/>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10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4. Sales &amp; Marketing Assets</a:t>
            </a:r>
          </a:p>
        </p:txBody>
      </p:sp>
      <p:sp>
        <p:nvSpPr>
          <p:cNvPr id="85" name="Rectangle 84">
            <a:hlinkClick r:id="rId22" action="ppaction://hlinksldjump"/>
            <a:extLst>
              <a:ext uri="{FF2B5EF4-FFF2-40B4-BE49-F238E27FC236}">
                <a16:creationId xmlns:a16="http://schemas.microsoft.com/office/drawing/2014/main" id="{05088A55-D14F-496C-80C6-B5B266FC29B8}"/>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86" name="Rectangle 85">
            <a:hlinkClick r:id="rId24" action="ppaction://hlinksldjump"/>
            <a:extLst>
              <a:ext uri="{FF2B5EF4-FFF2-40B4-BE49-F238E27FC236}">
                <a16:creationId xmlns:a16="http://schemas.microsoft.com/office/drawing/2014/main" id="{9C7C9EFF-254B-4ADF-AA9B-71565C31A650}"/>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87" name="Rectangle 86">
            <a:hlinkClick r:id="rId21" action="ppaction://hlinksldjump"/>
            <a:extLst>
              <a:ext uri="{FF2B5EF4-FFF2-40B4-BE49-F238E27FC236}">
                <a16:creationId xmlns:a16="http://schemas.microsoft.com/office/drawing/2014/main" id="{9B9DD7F7-B9F4-4AF7-9239-30BB64DD829B}"/>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88" name="Rectangle 87">
            <a:hlinkClick r:id="rId25" action="ppaction://hlinksldjump"/>
            <a:extLst>
              <a:ext uri="{FF2B5EF4-FFF2-40B4-BE49-F238E27FC236}">
                <a16:creationId xmlns:a16="http://schemas.microsoft.com/office/drawing/2014/main" id="{9672DABD-1BA0-42B1-BB84-372EDF1A2C21}"/>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89" name="Rectangle 88">
            <a:hlinkClick r:id="rId26" action="ppaction://hlinksldjump"/>
            <a:extLst>
              <a:ext uri="{FF2B5EF4-FFF2-40B4-BE49-F238E27FC236}">
                <a16:creationId xmlns:a16="http://schemas.microsoft.com/office/drawing/2014/main" id="{C22BD2D5-472F-45B8-A3C1-83743EC558EF}"/>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90" name="Rectangle 89">
            <a:hlinkClick r:id="rId27" action="ppaction://hlinksldjump"/>
            <a:extLst>
              <a:ext uri="{FF2B5EF4-FFF2-40B4-BE49-F238E27FC236}">
                <a16:creationId xmlns:a16="http://schemas.microsoft.com/office/drawing/2014/main" id="{748D46E3-16A3-452C-980F-FEF2DA1850AB}"/>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91" name="Rectangle 90">
            <a:hlinkClick r:id="rId28" action="ppaction://hlinksldjump"/>
            <a:extLst>
              <a:ext uri="{FF2B5EF4-FFF2-40B4-BE49-F238E27FC236}">
                <a16:creationId xmlns:a16="http://schemas.microsoft.com/office/drawing/2014/main" id="{0D09709E-21F3-438D-BD78-FBE7CCB2BE47}"/>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92" name="Rectangle 91">
            <a:hlinkClick r:id="rId29" action="ppaction://hlinksldjump"/>
            <a:extLst>
              <a:ext uri="{FF2B5EF4-FFF2-40B4-BE49-F238E27FC236}">
                <a16:creationId xmlns:a16="http://schemas.microsoft.com/office/drawing/2014/main" id="{751437F7-5E5C-409B-BD1E-4C248F4042B6}"/>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93" name="Rectangle 92">
            <a:hlinkClick r:id="rId30" action="ppaction://hlinksldjump"/>
            <a:extLst>
              <a:ext uri="{FF2B5EF4-FFF2-40B4-BE49-F238E27FC236}">
                <a16:creationId xmlns:a16="http://schemas.microsoft.com/office/drawing/2014/main" id="{7576B1CF-70E1-439E-B3BC-9978929608E7}"/>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94" name="Isosceles Triangle 93">
            <a:hlinkClick r:id="rId12" action="ppaction://hlinksldjump"/>
            <a:extLst>
              <a:ext uri="{FF2B5EF4-FFF2-40B4-BE49-F238E27FC236}">
                <a16:creationId xmlns:a16="http://schemas.microsoft.com/office/drawing/2014/main" id="{C32DF5D3-7645-46F4-9287-06CE75150B23}"/>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8" name="Rectangle 37">
            <a:extLst>
              <a:ext uri="{FF2B5EF4-FFF2-40B4-BE49-F238E27FC236}">
                <a16:creationId xmlns:a16="http://schemas.microsoft.com/office/drawing/2014/main" id="{E20511F6-5DBE-4F1E-A445-11E1BFDAEABF}"/>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26" name="Picture 25">
            <a:extLst>
              <a:ext uri="{FF2B5EF4-FFF2-40B4-BE49-F238E27FC236}">
                <a16:creationId xmlns:a16="http://schemas.microsoft.com/office/drawing/2014/main" id="{F099F507-72C0-40FC-9C5F-42C2854B1338}"/>
              </a:ext>
            </a:extLst>
          </p:cNvPr>
          <p:cNvPicPr>
            <a:picLocks noChangeAspect="1"/>
          </p:cNvPicPr>
          <p:nvPr/>
        </p:nvPicPr>
        <p:blipFill>
          <a:blip r:embed="rId31"/>
          <a:stretch>
            <a:fillRect/>
          </a:stretch>
        </p:blipFill>
        <p:spPr>
          <a:xfrm>
            <a:off x="9470097" y="3746308"/>
            <a:ext cx="861464" cy="743385"/>
          </a:xfrm>
          <a:prstGeom prst="rect">
            <a:avLst/>
          </a:prstGeom>
        </p:spPr>
      </p:pic>
      <p:pic>
        <p:nvPicPr>
          <p:cNvPr id="21" name="Picture 20">
            <a:extLst>
              <a:ext uri="{FF2B5EF4-FFF2-40B4-BE49-F238E27FC236}">
                <a16:creationId xmlns:a16="http://schemas.microsoft.com/office/drawing/2014/main" id="{529245B3-74DD-4669-B957-A087D77C0E77}"/>
              </a:ext>
            </a:extLst>
          </p:cNvPr>
          <p:cNvPicPr>
            <a:picLocks noChangeAspect="1"/>
          </p:cNvPicPr>
          <p:nvPr/>
        </p:nvPicPr>
        <p:blipFill>
          <a:blip r:embed="rId32"/>
          <a:stretch>
            <a:fillRect/>
          </a:stretch>
        </p:blipFill>
        <p:spPr>
          <a:xfrm>
            <a:off x="9997417" y="4149722"/>
            <a:ext cx="900037" cy="616048"/>
          </a:xfrm>
          <a:prstGeom prst="rect">
            <a:avLst/>
          </a:prstGeom>
        </p:spPr>
      </p:pic>
      <p:pic>
        <p:nvPicPr>
          <p:cNvPr id="27" name="Picture 26">
            <a:extLst>
              <a:ext uri="{FF2B5EF4-FFF2-40B4-BE49-F238E27FC236}">
                <a16:creationId xmlns:a16="http://schemas.microsoft.com/office/drawing/2014/main" id="{68FC34CC-20D7-40B9-8F67-65CA6742AF2D}"/>
              </a:ext>
            </a:extLst>
          </p:cNvPr>
          <p:cNvPicPr>
            <a:picLocks noChangeAspect="1"/>
          </p:cNvPicPr>
          <p:nvPr/>
        </p:nvPicPr>
        <p:blipFill>
          <a:blip r:embed="rId33"/>
          <a:stretch>
            <a:fillRect/>
          </a:stretch>
        </p:blipFill>
        <p:spPr>
          <a:xfrm>
            <a:off x="10664535" y="4307137"/>
            <a:ext cx="1190058" cy="662710"/>
          </a:xfrm>
          <a:prstGeom prst="rect">
            <a:avLst/>
          </a:prstGeom>
        </p:spPr>
      </p:pic>
      <p:grpSp>
        <p:nvGrpSpPr>
          <p:cNvPr id="51" name="Group 50">
            <a:extLst>
              <a:ext uri="{FF2B5EF4-FFF2-40B4-BE49-F238E27FC236}">
                <a16:creationId xmlns:a16="http://schemas.microsoft.com/office/drawing/2014/main" id="{3D9C883D-C10E-4F20-9983-255E436AFD6C}"/>
              </a:ext>
            </a:extLst>
          </p:cNvPr>
          <p:cNvGrpSpPr/>
          <p:nvPr/>
        </p:nvGrpSpPr>
        <p:grpSpPr>
          <a:xfrm>
            <a:off x="13574" y="5919357"/>
            <a:ext cx="2182973" cy="725740"/>
            <a:chOff x="-3478" y="6262664"/>
            <a:chExt cx="2207104" cy="725740"/>
          </a:xfrm>
        </p:grpSpPr>
        <p:sp>
          <p:nvSpPr>
            <p:cNvPr id="54" name="Rectangle 53">
              <a:extLst>
                <a:ext uri="{FF2B5EF4-FFF2-40B4-BE49-F238E27FC236}">
                  <a16:creationId xmlns:a16="http://schemas.microsoft.com/office/drawing/2014/main" id="{6D51F389-11E4-4D3D-A438-02F0447EF157}"/>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55" name="Picture 54">
              <a:extLst>
                <a:ext uri="{FF2B5EF4-FFF2-40B4-BE49-F238E27FC236}">
                  <a16:creationId xmlns:a16="http://schemas.microsoft.com/office/drawing/2014/main" id="{6266D19E-0C9E-4F59-8798-75FD32C47AE6}"/>
                </a:ext>
              </a:extLst>
            </p:cNvPr>
            <p:cNvPicPr>
              <a:picLocks noChangeAspect="1"/>
            </p:cNvPicPr>
            <p:nvPr/>
          </p:nvPicPr>
          <p:blipFill>
            <a:blip r:embed="rId34"/>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3084674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5F02D6-B5A4-4EDD-85FD-BB88D48064BD}"/>
              </a:ext>
            </a:extLst>
          </p:cNvPr>
          <p:cNvSpPr/>
          <p:nvPr/>
        </p:nvSpPr>
        <p:spPr>
          <a:xfrm>
            <a:off x="5080012" y="2571314"/>
            <a:ext cx="6889738" cy="4266808"/>
          </a:xfrm>
          <a:prstGeom prst="rect">
            <a:avLst/>
          </a:prstGeom>
          <a:ln>
            <a:solidFill>
              <a:schemeClr val="bg1">
                <a:lumMod val="85000"/>
              </a:schemeClr>
            </a:solidFill>
          </a:ln>
        </p:spPr>
        <p:txBody>
          <a:bodyPr wrap="square">
            <a:noAutofit/>
          </a:bodyPr>
          <a:lstStyle/>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lang="en-IN" sz="1200">
                <a:solidFill>
                  <a:srgbClr val="353535"/>
                </a:solidFill>
                <a:latin typeface="Segoe UI Semilight"/>
                <a:cs typeface="Segoe UI" panose="020B0502040204020203" pitchFamily="34" charset="0"/>
              </a:rPr>
              <a:t>Do you manage your server infrastructure yourself or is it managed by someone else?</a:t>
            </a:r>
          </a:p>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What challenges do you currently face in the maintenance and management of your datacentre and/or server environment?</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IN"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Legacy Systems</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Are you struggling to meet the needs of your business because of legacy silos and/or aging systems?</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Is your physical server environment preventing you from satisfying your business needs?</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Do you spend more time on “keeping the lights on” vs high ROI projects?</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lang="en-IN" sz="1200">
                <a:solidFill>
                  <a:srgbClr val="353535"/>
                </a:solidFill>
                <a:latin typeface="Segoe UI Semilight"/>
                <a:cs typeface="Segoe UI" panose="020B0502040204020203" pitchFamily="34" charset="0"/>
              </a:rPr>
              <a:t>Are you working actively on cost optimization ?</a:t>
            </a:r>
            <a:endPar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IN"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Scale </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Can your IT resources scale at the speed of your business processes?</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Is your IT environment slow to scale up and down and quickly respond to the business needs?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IN"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Compliance</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How do you mange security and compliance for your legacy applications and systems?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IN"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Hybrid</a:t>
            </a:r>
          </a:p>
          <a:p>
            <a:pPr marL="223838" marR="0" lvl="0" indent="-142875" algn="l" defTabSz="914400" rtl="0" eaLnBrk="1" fontAlgn="auto" latinLnBrk="0" hangingPunct="1">
              <a:lnSpc>
                <a:spcPct val="100000"/>
              </a:lnSpc>
              <a:spcBef>
                <a:spcPts val="100"/>
              </a:spcBef>
              <a:spcAft>
                <a:spcPts val="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How important is interoperability between the cloud and your on-premise infrastructure?</a:t>
            </a:r>
            <a:endParaRPr lang="en-IN" sz="1200">
              <a:solidFill>
                <a:srgbClr val="353535"/>
              </a:solidFill>
              <a:latin typeface="Segoe UI Semibold" panose="020B0702040204020203" pitchFamily="34" charset="0"/>
              <a:cs typeface="Segoe UI Semibold" panose="020B0702040204020203" pitchFamily="34" charset="0"/>
            </a:endParaRPr>
          </a:p>
          <a:p>
            <a:pPr marL="223838" marR="0" lvl="0" indent="-142875" algn="l" defTabSz="914400" rtl="0" eaLnBrk="1" fontAlgn="auto" latinLnBrk="0" hangingPunct="1">
              <a:lnSpc>
                <a:spcPct val="100000"/>
              </a:lnSpc>
              <a:spcBef>
                <a:spcPts val="100"/>
              </a:spcBef>
              <a:spcAft>
                <a:spcPts val="0"/>
              </a:spcAft>
              <a:buClrTx/>
              <a:buSzTx/>
              <a:buFont typeface="Wingdings" panose="05000000000000000000" pitchFamily="2" charset="2"/>
              <a:buChar char=""/>
              <a:tabLst/>
              <a:defRPr/>
            </a:pPr>
            <a:endParaRPr kumimoji="0" lang="en-IN"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IN"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Call to Action: Assessment</a:t>
            </a:r>
          </a:p>
          <a:p>
            <a:pPr marL="223838" marR="0" lvl="0" indent="-142875" algn="l" defTabSz="914400" rtl="0" eaLnBrk="1" fontAlgn="auto" latinLnBrk="0" hangingPunct="1">
              <a:lnSpc>
                <a:spcPct val="100000"/>
              </a:lnSpc>
              <a:spcBef>
                <a:spcPts val="100"/>
              </a:spcBef>
              <a:spcAft>
                <a:spcPts val="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Have you done a workload level cloud migration assessment?</a:t>
            </a:r>
          </a:p>
        </p:txBody>
      </p:sp>
      <p:sp>
        <p:nvSpPr>
          <p:cNvPr id="16" name="Rectangle 15">
            <a:extLst>
              <a:ext uri="{FF2B5EF4-FFF2-40B4-BE49-F238E27FC236}">
                <a16:creationId xmlns:a16="http://schemas.microsoft.com/office/drawing/2014/main" id="{BD03DC98-18A8-436D-A21C-7609F50CD144}"/>
              </a:ext>
            </a:extLst>
          </p:cNvPr>
          <p:cNvSpPr/>
          <p:nvPr/>
        </p:nvSpPr>
        <p:spPr>
          <a:xfrm>
            <a:off x="2408238" y="2571314"/>
            <a:ext cx="2477271" cy="4266808"/>
          </a:xfrm>
          <a:prstGeom prst="rect">
            <a:avLst/>
          </a:prstGeom>
          <a:ln>
            <a:solidFill>
              <a:schemeClr val="bg1">
                <a:lumMod val="85000"/>
              </a:schemeClr>
            </a:solidFill>
          </a:ln>
        </p:spPr>
        <p:txBody>
          <a:bodyPr wrap="square">
            <a:noAutofit/>
          </a:bodyPr>
          <a:lstStyle/>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Are you aware that Windows Server 2008 is reaching End of Support on </a:t>
            </a:r>
            <a:r>
              <a:rPr kumimoji="0" lang="en-US"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14 January 2020?</a:t>
            </a:r>
          </a:p>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Have you identified what applications will be affected by the change?</a:t>
            </a:r>
          </a:p>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lang="en-IN" sz="1200">
                <a:solidFill>
                  <a:srgbClr val="353535"/>
                </a:solidFill>
                <a:latin typeface="Segoe UI Semilight"/>
                <a:cs typeface="Segoe UI" panose="020B0502040204020203" pitchFamily="34" charset="0"/>
              </a:rPr>
              <a:t>Do you have critical applications running on Windows Server 2008 ?</a:t>
            </a:r>
            <a:endPar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endParaRPr>
          </a:p>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lang="en-IN" sz="1200">
                <a:solidFill>
                  <a:srgbClr val="353535"/>
                </a:solidFill>
                <a:latin typeface="Segoe UI Semilight"/>
                <a:cs typeface="Segoe UI" panose="020B0502040204020203" pitchFamily="34" charset="0"/>
              </a:rPr>
              <a:t>Have you evaluated risks of staying the same?</a:t>
            </a:r>
            <a:endPar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endParaRPr>
          </a:p>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What is your current plan of transition for this change</a:t>
            </a:r>
            <a:r>
              <a:rPr lang="en-IN" sz="1200">
                <a:solidFill>
                  <a:srgbClr val="353535"/>
                </a:solidFill>
                <a:latin typeface="Segoe UI Semilight"/>
                <a:cs typeface="Segoe UI" panose="020B0502040204020203" pitchFamily="34" charset="0"/>
              </a:rPr>
              <a:t>?</a:t>
            </a:r>
            <a:endPar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IN" sz="1200" b="0" i="0" u="none" strike="noStrike" kern="120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Call to Action: Assessment</a:t>
            </a:r>
          </a:p>
          <a:p>
            <a:pPr marL="223838"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r>
              <a:rPr kumimoji="0" lang="en-IN" sz="12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Have you done a workload level cloud migration assessment?</a:t>
            </a:r>
          </a:p>
        </p:txBody>
      </p:sp>
      <p:sp>
        <p:nvSpPr>
          <p:cNvPr id="2" name="Title 1">
            <a:extLst>
              <a:ext uri="{FF2B5EF4-FFF2-40B4-BE49-F238E27FC236}">
                <a16:creationId xmlns:a16="http://schemas.microsoft.com/office/drawing/2014/main" id="{C4C213B6-A5B2-4C61-A64D-E0C1869EFF3F}"/>
              </a:ext>
            </a:extLst>
          </p:cNvPr>
          <p:cNvSpPr>
            <a:spLocks noGrp="1"/>
          </p:cNvSpPr>
          <p:nvPr>
            <p:ph type="title"/>
          </p:nvPr>
        </p:nvSpPr>
        <p:spPr/>
        <p:txBody>
          <a:bodyPr/>
          <a:lstStyle/>
          <a:p>
            <a:r>
              <a:rPr lang="en-US" sz="3200"/>
              <a:t>Top Probing Questions for Workload Migrations (1/2)</a:t>
            </a:r>
          </a:p>
        </p:txBody>
      </p:sp>
      <p:grpSp>
        <p:nvGrpSpPr>
          <p:cNvPr id="7" name="Group 6">
            <a:extLst>
              <a:ext uri="{FF2B5EF4-FFF2-40B4-BE49-F238E27FC236}">
                <a16:creationId xmlns:a16="http://schemas.microsoft.com/office/drawing/2014/main" id="{DB2A41F3-1DDD-4627-8E36-FBC57E7B42F9}"/>
              </a:ext>
            </a:extLst>
          </p:cNvPr>
          <p:cNvGrpSpPr>
            <a:grpSpLocks noChangeAspect="1"/>
          </p:cNvGrpSpPr>
          <p:nvPr/>
        </p:nvGrpSpPr>
        <p:grpSpPr bwMode="black">
          <a:xfrm>
            <a:off x="11376660" y="407507"/>
            <a:ext cx="587071" cy="443769"/>
            <a:chOff x="5152725" y="4450437"/>
            <a:chExt cx="311284" cy="235362"/>
          </a:xfrm>
          <a:solidFill>
            <a:schemeClr val="tx2"/>
          </a:solidFill>
        </p:grpSpPr>
        <p:sp>
          <p:nvSpPr>
            <p:cNvPr id="8" name="Freeform 168">
              <a:extLst>
                <a:ext uri="{FF2B5EF4-FFF2-40B4-BE49-F238E27FC236}">
                  <a16:creationId xmlns:a16="http://schemas.microsoft.com/office/drawing/2014/main" id="{E7156753-47FA-4D41-BCF1-063065496D37}"/>
                </a:ext>
              </a:extLst>
            </p:cNvPr>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sp>
          <p:nvSpPr>
            <p:cNvPr id="9" name="Freeform 169">
              <a:extLst>
                <a:ext uri="{FF2B5EF4-FFF2-40B4-BE49-F238E27FC236}">
                  <a16:creationId xmlns:a16="http://schemas.microsoft.com/office/drawing/2014/main" id="{FDA2D697-E0C7-4488-9170-47EDDC110DCC}"/>
                </a:ext>
              </a:extLst>
            </p:cNvPr>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grpSp>
      <p:sp>
        <p:nvSpPr>
          <p:cNvPr id="10" name="Rectangle 9">
            <a:extLst>
              <a:ext uri="{FF2B5EF4-FFF2-40B4-BE49-F238E27FC236}">
                <a16:creationId xmlns:a16="http://schemas.microsoft.com/office/drawing/2014/main" id="{B4B70537-31AD-4C37-A8C1-407C74BC716A}"/>
              </a:ext>
            </a:extLst>
          </p:cNvPr>
          <p:cNvSpPr/>
          <p:nvPr/>
        </p:nvSpPr>
        <p:spPr>
          <a:xfrm>
            <a:off x="2408238" y="1095522"/>
            <a:ext cx="9561512" cy="795089"/>
          </a:xfrm>
          <a:prstGeom prst="rect">
            <a:avLst/>
          </a:prstGeom>
          <a:solidFill>
            <a:schemeClr val="tx1"/>
          </a:solidFill>
          <a:ln>
            <a:noFill/>
          </a:ln>
        </p:spPr>
        <p:txBody>
          <a:bodyPr wrap="square">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Win Server to Azure IaaS: </a:t>
            </a:r>
          </a:p>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Conversation starters will be upcoming expiring HW/SW/outsourcing  contracts and SA renewals</a:t>
            </a:r>
            <a:r>
              <a:rPr kumimoji="0" lang="en-US" sz="1400" b="0" i="0" u="none" strike="noStrike" kern="1200" cap="none" spc="0" normalizeH="0" baseline="0" noProof="0">
                <a:ln>
                  <a:noFill/>
                </a:ln>
                <a:solidFill>
                  <a:srgbClr val="FFFFFF"/>
                </a:solidFill>
                <a:effectLst/>
                <a:uLnTx/>
                <a:uFillTx/>
                <a:latin typeface="Segoe UI Semilight"/>
                <a:ea typeface="+mn-ea"/>
                <a:cs typeface="Segoe UI Semibold" panose="020B0702040204020203" pitchFamily="34" charset="0"/>
              </a:rPr>
              <a:t>; </a:t>
            </a:r>
            <a:r>
              <a:rPr kumimoji="0" lang="en-US" sz="1400" b="0" i="0" u="none" strike="noStrike" kern="1200" cap="none" spc="0" normalizeH="0" baseline="0" noProof="0">
                <a:ln>
                  <a:noFill/>
                </a:ln>
                <a:solidFill>
                  <a:srgbClr val="FFFFFF"/>
                </a:solidFill>
                <a:effectLst/>
                <a:uLnTx/>
                <a:uFillTx/>
                <a:latin typeface="Segoe UI Semilight"/>
                <a:ea typeface="+mn-ea"/>
                <a:cs typeface="Segoe UI" panose="020B0502040204020203" pitchFamily="34" charset="0"/>
              </a:rPr>
              <a:t>opportunities for migrating OSS workloads may be uncovered as by-product of this conversation and will be covered in another play. </a:t>
            </a:r>
          </a:p>
        </p:txBody>
      </p:sp>
      <p:sp>
        <p:nvSpPr>
          <p:cNvPr id="11" name="Rectangle 10">
            <a:extLst>
              <a:ext uri="{FF2B5EF4-FFF2-40B4-BE49-F238E27FC236}">
                <a16:creationId xmlns:a16="http://schemas.microsoft.com/office/drawing/2014/main" id="{043FB302-016E-4791-B8E3-12A6C70430E4}"/>
              </a:ext>
            </a:extLst>
          </p:cNvPr>
          <p:cNvSpPr/>
          <p:nvPr/>
        </p:nvSpPr>
        <p:spPr>
          <a:xfrm>
            <a:off x="5080012" y="1971669"/>
            <a:ext cx="6889738" cy="609486"/>
          </a:xfrm>
          <a:prstGeom prst="rect">
            <a:avLst/>
          </a:prstGeom>
          <a:solidFill>
            <a:schemeClr val="accent1"/>
          </a:solidFill>
          <a:ln>
            <a:solidFill>
              <a:schemeClr val="accent1"/>
            </a:solidFill>
          </a:ln>
        </p:spPr>
        <p:txBody>
          <a:bodyPr wrap="square"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Second Line of Questioning (Windows Server on Azure)</a:t>
            </a:r>
          </a:p>
        </p:txBody>
      </p:sp>
      <p:sp>
        <p:nvSpPr>
          <p:cNvPr id="12" name="Rectangle 11">
            <a:extLst>
              <a:ext uri="{FF2B5EF4-FFF2-40B4-BE49-F238E27FC236}">
                <a16:creationId xmlns:a16="http://schemas.microsoft.com/office/drawing/2014/main" id="{31935E85-B158-4201-BBDB-DF4E0B6C9B45}"/>
              </a:ext>
            </a:extLst>
          </p:cNvPr>
          <p:cNvSpPr/>
          <p:nvPr/>
        </p:nvSpPr>
        <p:spPr>
          <a:xfrm>
            <a:off x="2408238" y="1971668"/>
            <a:ext cx="2477271" cy="599646"/>
          </a:xfrm>
          <a:prstGeom prst="rect">
            <a:avLst/>
          </a:prstGeom>
          <a:solidFill>
            <a:schemeClr val="accent1"/>
          </a:solidFill>
          <a:ln>
            <a:solidFill>
              <a:schemeClr val="accent1"/>
            </a:solidFill>
          </a:ln>
        </p:spPr>
        <p:txBody>
          <a:bodyPr wrap="square"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First Line of Questioning (EOS 2008 and 2008 R2)</a:t>
            </a:r>
          </a:p>
        </p:txBody>
      </p:sp>
      <p:sp>
        <p:nvSpPr>
          <p:cNvPr id="17" name="Rectangle 16">
            <a:extLst>
              <a:ext uri="{FF2B5EF4-FFF2-40B4-BE49-F238E27FC236}">
                <a16:creationId xmlns:a16="http://schemas.microsoft.com/office/drawing/2014/main" id="{D1BC0FF7-91A0-4504-AACA-4BF09109A726}"/>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8" name="Rectangle 17">
            <a:extLst>
              <a:ext uri="{FF2B5EF4-FFF2-40B4-BE49-F238E27FC236}">
                <a16:creationId xmlns:a16="http://schemas.microsoft.com/office/drawing/2014/main" id="{BA7C9182-60CD-4E23-90DC-868DF88E517B}"/>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9" name="Rectangle 18">
            <a:hlinkClick r:id="rId2" action="ppaction://hlinksldjump"/>
            <a:extLst>
              <a:ext uri="{FF2B5EF4-FFF2-40B4-BE49-F238E27FC236}">
                <a16:creationId xmlns:a16="http://schemas.microsoft.com/office/drawing/2014/main" id="{FC991C28-AC52-4B43-AF44-D52AB88AB572}"/>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9" name="Isosceles Triangle 28">
            <a:hlinkClick r:id="rId3" action="ppaction://hlinksldjump"/>
            <a:extLst>
              <a:ext uri="{FF2B5EF4-FFF2-40B4-BE49-F238E27FC236}">
                <a16:creationId xmlns:a16="http://schemas.microsoft.com/office/drawing/2014/main" id="{90D512EF-9C18-483D-9B69-A2625D2121B4}"/>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7" name="Rectangle 36">
            <a:extLst>
              <a:ext uri="{FF2B5EF4-FFF2-40B4-BE49-F238E27FC236}">
                <a16:creationId xmlns:a16="http://schemas.microsoft.com/office/drawing/2014/main" id="{63668F4D-06BB-46AA-BC81-9C0D1075A6D9}"/>
              </a:ext>
            </a:extLst>
          </p:cNvPr>
          <p:cNvSpPr/>
          <p:nvPr/>
        </p:nvSpPr>
        <p:spPr>
          <a:xfrm>
            <a:off x="2408238" y="6021874"/>
            <a:ext cx="2477271" cy="323474"/>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a:t>
            </a:r>
          </a:p>
        </p:txBody>
      </p:sp>
      <p:sp>
        <p:nvSpPr>
          <p:cNvPr id="38" name="Rectangle 37">
            <a:extLst>
              <a:ext uri="{FF2B5EF4-FFF2-40B4-BE49-F238E27FC236}">
                <a16:creationId xmlns:a16="http://schemas.microsoft.com/office/drawing/2014/main" id="{60E673B7-CF14-435D-8543-F8F979301EC2}"/>
              </a:ext>
            </a:extLst>
          </p:cNvPr>
          <p:cNvSpPr/>
          <p:nvPr/>
        </p:nvSpPr>
        <p:spPr>
          <a:xfrm>
            <a:off x="2391052" y="6414443"/>
            <a:ext cx="2494457" cy="461665"/>
          </a:xfrm>
          <a:prstGeom prst="rect">
            <a:avLst/>
          </a:prstGeom>
          <a:ln w="6350">
            <a:noFill/>
          </a:ln>
        </p:spPr>
        <p:txBody>
          <a:bodyPr wrap="square">
            <a:spAutoFit/>
          </a:bodyPr>
          <a:lstStyle/>
          <a:p>
            <a:pPr lvl="0" algn="ctr" eaLnBrk="0" fontAlgn="base" hangingPunct="0">
              <a:spcBef>
                <a:spcPts val="400"/>
              </a:spcBef>
              <a:spcAft>
                <a:spcPct val="0"/>
              </a:spcAft>
              <a:defRPr/>
            </a:pPr>
            <a:r>
              <a:rPr lang="en-US" sz="1200">
                <a:gradFill>
                  <a:gsLst>
                    <a:gs pos="1250">
                      <a:srgbClr val="353535"/>
                    </a:gs>
                    <a:gs pos="100000">
                      <a:srgbClr val="353535"/>
                    </a:gs>
                  </a:gsLst>
                  <a:lin ang="5400000" scaled="0"/>
                </a:gradFill>
                <a:cs typeface="Calibri" panose="020F0502020204030204" pitchFamily="34" charset="0"/>
              </a:rPr>
              <a:t>Check out the </a:t>
            </a:r>
            <a:r>
              <a:rPr lang="en-US" sz="1200" b="1">
                <a:solidFill>
                  <a:schemeClr val="tx2"/>
                </a:solidFill>
                <a:cs typeface="Calibri" panose="020F0502020204030204" pitchFamily="34" charset="0"/>
              </a:rPr>
              <a:t>Sales Guide </a:t>
            </a:r>
            <a:r>
              <a:rPr lang="en-US" sz="1200">
                <a:gradFill>
                  <a:gsLst>
                    <a:gs pos="1250">
                      <a:srgbClr val="353535"/>
                    </a:gs>
                    <a:gs pos="100000">
                      <a:srgbClr val="353535"/>
                    </a:gs>
                  </a:gsLst>
                  <a:lin ang="5400000" scaled="0"/>
                </a:gradFill>
                <a:cs typeface="Calibri" panose="020F0502020204030204" pitchFamily="34" charset="0"/>
              </a:rPr>
              <a:t>for more details</a:t>
            </a:r>
            <a:endParaRPr lang="en-US" sz="1200" b="1">
              <a:solidFill>
                <a:schemeClr val="tx2"/>
              </a:solidFill>
              <a:cs typeface="Calibri" panose="020F0502020204030204" pitchFamily="34" charset="0"/>
            </a:endParaRPr>
          </a:p>
        </p:txBody>
      </p:sp>
      <p:sp>
        <p:nvSpPr>
          <p:cNvPr id="65" name="Rectangle 64">
            <a:hlinkClick r:id="rId4" action="ppaction://hlinksldjump"/>
            <a:extLst>
              <a:ext uri="{FF2B5EF4-FFF2-40B4-BE49-F238E27FC236}">
                <a16:creationId xmlns:a16="http://schemas.microsoft.com/office/drawing/2014/main" id="{429A1C76-AC3D-4286-8FED-6F3E2F5A308C}"/>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66" name="Rectangle 65">
            <a:hlinkClick r:id="rId5" action="ppaction://hlinksldjump"/>
            <a:extLst>
              <a:ext uri="{FF2B5EF4-FFF2-40B4-BE49-F238E27FC236}">
                <a16:creationId xmlns:a16="http://schemas.microsoft.com/office/drawing/2014/main" id="{81DC291C-2DF7-4A66-AE0D-F20C69102457}"/>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67" name="Rectangle 66">
            <a:hlinkClick r:id="rId4" action="ppaction://hlinksldjump"/>
            <a:extLst>
              <a:ext uri="{FF2B5EF4-FFF2-40B4-BE49-F238E27FC236}">
                <a16:creationId xmlns:a16="http://schemas.microsoft.com/office/drawing/2014/main" id="{4D76CB5C-F72E-45BB-B83F-CEDC6DA34303}"/>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68" name="Rectangle 67">
            <a:hlinkClick r:id="rId6" action="ppaction://hlinksldjump"/>
            <a:extLst>
              <a:ext uri="{FF2B5EF4-FFF2-40B4-BE49-F238E27FC236}">
                <a16:creationId xmlns:a16="http://schemas.microsoft.com/office/drawing/2014/main" id="{F218B193-48CC-4836-91B2-43AB453B2383}"/>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effectLst/>
                <a:uLnTx/>
                <a:uFillTx/>
                <a:latin typeface="Segoe UI Semilight" panose="020B0402040204020203" pitchFamily="34" charset="0"/>
                <a:cs typeface="Segoe UI Semilight" panose="020B0402040204020203" pitchFamily="34" charset="0"/>
              </a:rPr>
              <a:t>4. Sales &amp; Marketing Assets</a:t>
            </a:r>
          </a:p>
        </p:txBody>
      </p:sp>
      <p:sp>
        <p:nvSpPr>
          <p:cNvPr id="69" name="Rectangle 68">
            <a:hlinkClick r:id="rId5" action="ppaction://hlinksldjump"/>
            <a:extLst>
              <a:ext uri="{FF2B5EF4-FFF2-40B4-BE49-F238E27FC236}">
                <a16:creationId xmlns:a16="http://schemas.microsoft.com/office/drawing/2014/main" id="{FF6B55EF-F9B2-4276-B998-F986D17010A7}"/>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10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rPr>
              <a:t>5. Probing Questions</a:t>
            </a:r>
          </a:p>
        </p:txBody>
      </p:sp>
      <p:sp>
        <p:nvSpPr>
          <p:cNvPr id="70" name="Rectangle 69">
            <a:hlinkClick r:id="rId7" action="ppaction://hlinksldjump"/>
            <a:extLst>
              <a:ext uri="{FF2B5EF4-FFF2-40B4-BE49-F238E27FC236}">
                <a16:creationId xmlns:a16="http://schemas.microsoft.com/office/drawing/2014/main" id="{A25B8065-8534-44BE-B5F5-E8E9BE25F85B}"/>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71" name="Rectangle 70">
            <a:hlinkClick r:id="rId4" action="ppaction://hlinksldjump"/>
            <a:extLst>
              <a:ext uri="{FF2B5EF4-FFF2-40B4-BE49-F238E27FC236}">
                <a16:creationId xmlns:a16="http://schemas.microsoft.com/office/drawing/2014/main" id="{AD89A895-B0BD-4A96-899C-F8AE28634A3F}"/>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72" name="Rectangle 71">
            <a:hlinkClick r:id="rId8" action="ppaction://hlinksldjump"/>
            <a:extLst>
              <a:ext uri="{FF2B5EF4-FFF2-40B4-BE49-F238E27FC236}">
                <a16:creationId xmlns:a16="http://schemas.microsoft.com/office/drawing/2014/main" id="{6BBC2CFF-1A60-4E6B-A02E-4ABA69884453}"/>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73" name="Rectangle 72">
            <a:hlinkClick r:id="rId9" action="ppaction://hlinksldjump"/>
            <a:extLst>
              <a:ext uri="{FF2B5EF4-FFF2-40B4-BE49-F238E27FC236}">
                <a16:creationId xmlns:a16="http://schemas.microsoft.com/office/drawing/2014/main" id="{EB0D327C-B65B-4F30-BAAB-4D6A0F9AB051}"/>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74" name="Rectangle 73">
            <a:hlinkClick r:id="rId10" action="ppaction://hlinksldjump"/>
            <a:extLst>
              <a:ext uri="{FF2B5EF4-FFF2-40B4-BE49-F238E27FC236}">
                <a16:creationId xmlns:a16="http://schemas.microsoft.com/office/drawing/2014/main" id="{036DA91A-75CA-4EBA-882B-00FBEBE81039}"/>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75" name="Rectangle 74">
            <a:hlinkClick r:id="rId11" action="ppaction://hlinksldjump"/>
            <a:extLst>
              <a:ext uri="{FF2B5EF4-FFF2-40B4-BE49-F238E27FC236}">
                <a16:creationId xmlns:a16="http://schemas.microsoft.com/office/drawing/2014/main" id="{A71B9167-BF3D-4699-B63A-FD7B9DC38104}"/>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76" name="Rectangle 75">
            <a:hlinkClick r:id="rId12" action="ppaction://hlinksldjump"/>
            <a:extLst>
              <a:ext uri="{FF2B5EF4-FFF2-40B4-BE49-F238E27FC236}">
                <a16:creationId xmlns:a16="http://schemas.microsoft.com/office/drawing/2014/main" id="{68B41433-4723-49DB-BE7E-065C5B2626B6}"/>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77" name="Rectangle 76">
            <a:hlinkClick r:id="rId13" action="ppaction://hlinksldjump"/>
            <a:extLst>
              <a:ext uri="{FF2B5EF4-FFF2-40B4-BE49-F238E27FC236}">
                <a16:creationId xmlns:a16="http://schemas.microsoft.com/office/drawing/2014/main" id="{49B70493-B20D-4429-9041-813F9E9A6E39}"/>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78" name="Isosceles Triangle 77">
            <a:hlinkClick r:id="rId3" action="ppaction://hlinksldjump"/>
            <a:extLst>
              <a:ext uri="{FF2B5EF4-FFF2-40B4-BE49-F238E27FC236}">
                <a16:creationId xmlns:a16="http://schemas.microsoft.com/office/drawing/2014/main" id="{35BA87BD-28D1-48FA-817E-67FBC7C12DC8}"/>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26" name="Rectangle 25">
            <a:extLst>
              <a:ext uri="{FF2B5EF4-FFF2-40B4-BE49-F238E27FC236}">
                <a16:creationId xmlns:a16="http://schemas.microsoft.com/office/drawing/2014/main" id="{1F92C14E-AA76-4E89-8DEF-3868466C7509}"/>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32" name="Group 31">
            <a:extLst>
              <a:ext uri="{FF2B5EF4-FFF2-40B4-BE49-F238E27FC236}">
                <a16:creationId xmlns:a16="http://schemas.microsoft.com/office/drawing/2014/main" id="{C38C397A-14AE-44AA-89F6-F04B07001831}"/>
              </a:ext>
            </a:extLst>
          </p:cNvPr>
          <p:cNvGrpSpPr/>
          <p:nvPr/>
        </p:nvGrpSpPr>
        <p:grpSpPr>
          <a:xfrm>
            <a:off x="13574" y="5919357"/>
            <a:ext cx="2182973" cy="725740"/>
            <a:chOff x="-3478" y="6262664"/>
            <a:chExt cx="2207104" cy="725740"/>
          </a:xfrm>
        </p:grpSpPr>
        <p:sp>
          <p:nvSpPr>
            <p:cNvPr id="33" name="Rectangle 32">
              <a:extLst>
                <a:ext uri="{FF2B5EF4-FFF2-40B4-BE49-F238E27FC236}">
                  <a16:creationId xmlns:a16="http://schemas.microsoft.com/office/drawing/2014/main" id="{195BDE4F-E5C1-45A9-B731-C4EBE95C3678}"/>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33">
              <a:extLst>
                <a:ext uri="{FF2B5EF4-FFF2-40B4-BE49-F238E27FC236}">
                  <a16:creationId xmlns:a16="http://schemas.microsoft.com/office/drawing/2014/main" id="{3E8EDC32-AAEE-4F36-825E-7A315AC7DE0A}"/>
                </a:ext>
              </a:extLst>
            </p:cNvPr>
            <p:cNvPicPr>
              <a:picLocks noChangeAspect="1"/>
            </p:cNvPicPr>
            <p:nvPr/>
          </p:nvPicPr>
          <p:blipFill>
            <a:blip r:embed="rId14"/>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17192190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13B6-A5B2-4C61-A64D-E0C1869EFF3F}"/>
              </a:ext>
            </a:extLst>
          </p:cNvPr>
          <p:cNvSpPr>
            <a:spLocks noGrp="1"/>
          </p:cNvSpPr>
          <p:nvPr>
            <p:ph type="title"/>
          </p:nvPr>
        </p:nvSpPr>
        <p:spPr/>
        <p:txBody>
          <a:bodyPr/>
          <a:lstStyle/>
          <a:p>
            <a:r>
              <a:rPr lang="en-US" sz="3200"/>
              <a:t>Objection Handling (2/2)</a:t>
            </a:r>
          </a:p>
        </p:txBody>
      </p:sp>
      <p:grpSp>
        <p:nvGrpSpPr>
          <p:cNvPr id="7" name="Group 6">
            <a:extLst>
              <a:ext uri="{FF2B5EF4-FFF2-40B4-BE49-F238E27FC236}">
                <a16:creationId xmlns:a16="http://schemas.microsoft.com/office/drawing/2014/main" id="{DB2A41F3-1DDD-4627-8E36-FBC57E7B42F9}"/>
              </a:ext>
            </a:extLst>
          </p:cNvPr>
          <p:cNvGrpSpPr>
            <a:grpSpLocks noChangeAspect="1"/>
          </p:cNvGrpSpPr>
          <p:nvPr/>
        </p:nvGrpSpPr>
        <p:grpSpPr bwMode="black">
          <a:xfrm>
            <a:off x="11376660" y="407507"/>
            <a:ext cx="587071" cy="443769"/>
            <a:chOff x="5152725" y="4450437"/>
            <a:chExt cx="311284" cy="235362"/>
          </a:xfrm>
          <a:solidFill>
            <a:schemeClr val="tx2"/>
          </a:solidFill>
        </p:grpSpPr>
        <p:sp>
          <p:nvSpPr>
            <p:cNvPr id="8" name="Freeform 168">
              <a:extLst>
                <a:ext uri="{FF2B5EF4-FFF2-40B4-BE49-F238E27FC236}">
                  <a16:creationId xmlns:a16="http://schemas.microsoft.com/office/drawing/2014/main" id="{E7156753-47FA-4D41-BCF1-063065496D37}"/>
                </a:ext>
              </a:extLst>
            </p:cNvPr>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sp>
          <p:nvSpPr>
            <p:cNvPr id="9" name="Freeform 169">
              <a:extLst>
                <a:ext uri="{FF2B5EF4-FFF2-40B4-BE49-F238E27FC236}">
                  <a16:creationId xmlns:a16="http://schemas.microsoft.com/office/drawing/2014/main" id="{FDA2D697-E0C7-4488-9170-47EDDC110DCC}"/>
                </a:ext>
              </a:extLst>
            </p:cNvPr>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7407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22" normalizeH="0" baseline="0" noProof="0">
                <a:ln>
                  <a:noFill/>
                </a:ln>
                <a:solidFill>
                  <a:srgbClr val="353535">
                    <a:lumMod val="50000"/>
                  </a:srgbClr>
                </a:solidFill>
                <a:effectLst/>
                <a:uLnTx/>
                <a:uFillTx/>
                <a:latin typeface="Segoe Light" pitchFamily="34" charset="0"/>
                <a:ea typeface="+mn-ea"/>
                <a:cs typeface="+mn-cs"/>
              </a:endParaRPr>
            </a:p>
          </p:txBody>
        </p:sp>
      </p:grpSp>
      <p:sp>
        <p:nvSpPr>
          <p:cNvPr id="17" name="Rectangle 16">
            <a:extLst>
              <a:ext uri="{FF2B5EF4-FFF2-40B4-BE49-F238E27FC236}">
                <a16:creationId xmlns:a16="http://schemas.microsoft.com/office/drawing/2014/main" id="{D1BC0FF7-91A0-4504-AACA-4BF09109A726}"/>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8" name="Rectangle 17">
            <a:extLst>
              <a:ext uri="{FF2B5EF4-FFF2-40B4-BE49-F238E27FC236}">
                <a16:creationId xmlns:a16="http://schemas.microsoft.com/office/drawing/2014/main" id="{BA7C9182-60CD-4E23-90DC-868DF88E517B}"/>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9" name="Rectangle 18">
            <a:hlinkClick r:id="rId2" action="ppaction://hlinksldjump"/>
            <a:extLst>
              <a:ext uri="{FF2B5EF4-FFF2-40B4-BE49-F238E27FC236}">
                <a16:creationId xmlns:a16="http://schemas.microsoft.com/office/drawing/2014/main" id="{FC991C28-AC52-4B43-AF44-D52AB88AB572}"/>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9" name="Isosceles Triangle 28">
            <a:hlinkClick r:id="rId3" action="ppaction://hlinksldjump"/>
            <a:extLst>
              <a:ext uri="{FF2B5EF4-FFF2-40B4-BE49-F238E27FC236}">
                <a16:creationId xmlns:a16="http://schemas.microsoft.com/office/drawing/2014/main" id="{90D512EF-9C18-483D-9B69-A2625D2121B4}"/>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65" name="Rectangle 64">
            <a:hlinkClick r:id="rId4" action="ppaction://hlinksldjump"/>
            <a:extLst>
              <a:ext uri="{FF2B5EF4-FFF2-40B4-BE49-F238E27FC236}">
                <a16:creationId xmlns:a16="http://schemas.microsoft.com/office/drawing/2014/main" id="{429A1C76-AC3D-4286-8FED-6F3E2F5A308C}"/>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66" name="Rectangle 65">
            <a:hlinkClick r:id="rId5" action="ppaction://hlinksldjump"/>
            <a:extLst>
              <a:ext uri="{FF2B5EF4-FFF2-40B4-BE49-F238E27FC236}">
                <a16:creationId xmlns:a16="http://schemas.microsoft.com/office/drawing/2014/main" id="{81DC291C-2DF7-4A66-AE0D-F20C69102457}"/>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67" name="Rectangle 66">
            <a:hlinkClick r:id="rId4" action="ppaction://hlinksldjump"/>
            <a:extLst>
              <a:ext uri="{FF2B5EF4-FFF2-40B4-BE49-F238E27FC236}">
                <a16:creationId xmlns:a16="http://schemas.microsoft.com/office/drawing/2014/main" id="{4D76CB5C-F72E-45BB-B83F-CEDC6DA34303}"/>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68" name="Rectangle 67">
            <a:hlinkClick r:id="rId6" action="ppaction://hlinksldjump"/>
            <a:extLst>
              <a:ext uri="{FF2B5EF4-FFF2-40B4-BE49-F238E27FC236}">
                <a16:creationId xmlns:a16="http://schemas.microsoft.com/office/drawing/2014/main" id="{F218B193-48CC-4836-91B2-43AB453B2383}"/>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69" name="Rectangle 68">
            <a:hlinkClick r:id="rId5" action="ppaction://hlinksldjump"/>
            <a:extLst>
              <a:ext uri="{FF2B5EF4-FFF2-40B4-BE49-F238E27FC236}">
                <a16:creationId xmlns:a16="http://schemas.microsoft.com/office/drawing/2014/main" id="{FF6B55EF-F9B2-4276-B998-F986D17010A7}"/>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10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rPr>
              <a:t>5. Probing Questions</a:t>
            </a:r>
          </a:p>
        </p:txBody>
      </p:sp>
      <p:sp>
        <p:nvSpPr>
          <p:cNvPr id="70" name="Rectangle 69">
            <a:hlinkClick r:id="rId7" action="ppaction://hlinksldjump"/>
            <a:extLst>
              <a:ext uri="{FF2B5EF4-FFF2-40B4-BE49-F238E27FC236}">
                <a16:creationId xmlns:a16="http://schemas.microsoft.com/office/drawing/2014/main" id="{A25B8065-8534-44BE-B5F5-E8E9BE25F85B}"/>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71" name="Rectangle 70">
            <a:hlinkClick r:id="rId4" action="ppaction://hlinksldjump"/>
            <a:extLst>
              <a:ext uri="{FF2B5EF4-FFF2-40B4-BE49-F238E27FC236}">
                <a16:creationId xmlns:a16="http://schemas.microsoft.com/office/drawing/2014/main" id="{AD89A895-B0BD-4A96-899C-F8AE28634A3F}"/>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72" name="Rectangle 71">
            <a:hlinkClick r:id="rId8" action="ppaction://hlinksldjump"/>
            <a:extLst>
              <a:ext uri="{FF2B5EF4-FFF2-40B4-BE49-F238E27FC236}">
                <a16:creationId xmlns:a16="http://schemas.microsoft.com/office/drawing/2014/main" id="{6BBC2CFF-1A60-4E6B-A02E-4ABA69884453}"/>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73" name="Rectangle 72">
            <a:hlinkClick r:id="rId9" action="ppaction://hlinksldjump"/>
            <a:extLst>
              <a:ext uri="{FF2B5EF4-FFF2-40B4-BE49-F238E27FC236}">
                <a16:creationId xmlns:a16="http://schemas.microsoft.com/office/drawing/2014/main" id="{EB0D327C-B65B-4F30-BAAB-4D6A0F9AB051}"/>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74" name="Rectangle 73">
            <a:hlinkClick r:id="rId10" action="ppaction://hlinksldjump"/>
            <a:extLst>
              <a:ext uri="{FF2B5EF4-FFF2-40B4-BE49-F238E27FC236}">
                <a16:creationId xmlns:a16="http://schemas.microsoft.com/office/drawing/2014/main" id="{036DA91A-75CA-4EBA-882B-00FBEBE81039}"/>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75" name="Rectangle 74">
            <a:hlinkClick r:id="rId11" action="ppaction://hlinksldjump"/>
            <a:extLst>
              <a:ext uri="{FF2B5EF4-FFF2-40B4-BE49-F238E27FC236}">
                <a16:creationId xmlns:a16="http://schemas.microsoft.com/office/drawing/2014/main" id="{A71B9167-BF3D-4699-B63A-FD7B9DC38104}"/>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76" name="Rectangle 75">
            <a:hlinkClick r:id="rId12" action="ppaction://hlinksldjump"/>
            <a:extLst>
              <a:ext uri="{FF2B5EF4-FFF2-40B4-BE49-F238E27FC236}">
                <a16:creationId xmlns:a16="http://schemas.microsoft.com/office/drawing/2014/main" id="{68B41433-4723-49DB-BE7E-065C5B2626B6}"/>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77" name="Rectangle 76">
            <a:hlinkClick r:id="rId13" action="ppaction://hlinksldjump"/>
            <a:extLst>
              <a:ext uri="{FF2B5EF4-FFF2-40B4-BE49-F238E27FC236}">
                <a16:creationId xmlns:a16="http://schemas.microsoft.com/office/drawing/2014/main" id="{49B70493-B20D-4429-9041-813F9E9A6E39}"/>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78" name="Isosceles Triangle 77">
            <a:hlinkClick r:id="rId3" action="ppaction://hlinksldjump"/>
            <a:extLst>
              <a:ext uri="{FF2B5EF4-FFF2-40B4-BE49-F238E27FC236}">
                <a16:creationId xmlns:a16="http://schemas.microsoft.com/office/drawing/2014/main" id="{35BA87BD-28D1-48FA-817E-67FBC7C12DC8}"/>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26" name="Rectangle 25">
            <a:extLst>
              <a:ext uri="{FF2B5EF4-FFF2-40B4-BE49-F238E27FC236}">
                <a16:creationId xmlns:a16="http://schemas.microsoft.com/office/drawing/2014/main" id="{1F92C14E-AA76-4E89-8DEF-3868466C7509}"/>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graphicFrame>
        <p:nvGraphicFramePr>
          <p:cNvPr id="4" name="Table 3">
            <a:extLst>
              <a:ext uri="{FF2B5EF4-FFF2-40B4-BE49-F238E27FC236}">
                <a16:creationId xmlns:a16="http://schemas.microsoft.com/office/drawing/2014/main" id="{5E97F46E-0B37-4900-9E4F-5C308055DD7D}"/>
              </a:ext>
            </a:extLst>
          </p:cNvPr>
          <p:cNvGraphicFramePr>
            <a:graphicFrameLocks noGrp="1"/>
          </p:cNvGraphicFramePr>
          <p:nvPr>
            <p:extLst>
              <p:ext uri="{D42A27DB-BD31-4B8C-83A1-F6EECF244321}">
                <p14:modId xmlns:p14="http://schemas.microsoft.com/office/powerpoint/2010/main" val="776847170"/>
              </p:ext>
            </p:extLst>
          </p:nvPr>
        </p:nvGraphicFramePr>
        <p:xfrm>
          <a:off x="2390774" y="1212851"/>
          <a:ext cx="9966960" cy="5580603"/>
        </p:xfrm>
        <a:graphic>
          <a:graphicData uri="http://schemas.openxmlformats.org/drawingml/2006/table">
            <a:tbl>
              <a:tblPr firstRow="1" firstCol="1" bandRow="1">
                <a:tableStyleId>{5C22544A-7EE6-4342-B048-85BDC9FD1C3A}</a:tableStyleId>
              </a:tblPr>
              <a:tblGrid>
                <a:gridCol w="3223558">
                  <a:extLst>
                    <a:ext uri="{9D8B030D-6E8A-4147-A177-3AD203B41FA5}">
                      <a16:colId xmlns:a16="http://schemas.microsoft.com/office/drawing/2014/main" val="871810043"/>
                    </a:ext>
                  </a:extLst>
                </a:gridCol>
                <a:gridCol w="6743402">
                  <a:extLst>
                    <a:ext uri="{9D8B030D-6E8A-4147-A177-3AD203B41FA5}">
                      <a16:colId xmlns:a16="http://schemas.microsoft.com/office/drawing/2014/main" val="268105500"/>
                    </a:ext>
                  </a:extLst>
                </a:gridCol>
              </a:tblGrid>
              <a:tr h="405267">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sv-SE" sz="1000">
                          <a:effectLst/>
                        </a:rPr>
                        <a:t>Objection/question</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nchor="ctr"/>
                </a:tc>
                <a:tc>
                  <a:txBody>
                    <a:bodyPr/>
                    <a:lstStyle/>
                    <a:p>
                      <a:pPr>
                        <a:lnSpc>
                          <a:spcPct val="107000"/>
                        </a:lnSpc>
                        <a:spcAft>
                          <a:spcPts val="0"/>
                        </a:spcAft>
                      </a:pPr>
                      <a:r>
                        <a:rPr lang="sv-SE" sz="1000">
                          <a:effectLst/>
                        </a:rPr>
                        <a:t>Suggested Response</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nchor="ctr"/>
                </a:tc>
                <a:extLst>
                  <a:ext uri="{0D108BD9-81ED-4DB2-BD59-A6C34878D82A}">
                    <a16:rowId xmlns:a16="http://schemas.microsoft.com/office/drawing/2014/main" val="185001055"/>
                  </a:ext>
                </a:extLst>
              </a:tr>
              <a:tr h="805355">
                <a:tc>
                  <a:txBody>
                    <a:bodyPr/>
                    <a:lstStyle/>
                    <a:p>
                      <a:pPr marL="10795" marR="836930" algn="l">
                        <a:lnSpc>
                          <a:spcPct val="107000"/>
                        </a:lnSpc>
                        <a:spcAft>
                          <a:spcPts val="0"/>
                        </a:spcAft>
                      </a:pPr>
                      <a:r>
                        <a:rPr lang="en-US" sz="1000">
                          <a:effectLst/>
                        </a:rPr>
                        <a:t>“I’m hesitant to move to cloud IaaS because my  business is beholden  to several compliance mandates.”</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0" marT="0" marB="0" anchor="ctr"/>
                </a:tc>
                <a:tc>
                  <a:txBody>
                    <a:bodyPr/>
                    <a:lstStyle/>
                    <a:p>
                      <a:pPr>
                        <a:lnSpc>
                          <a:spcPct val="107000"/>
                        </a:lnSpc>
                        <a:spcAft>
                          <a:spcPts val="0"/>
                        </a:spcAft>
                      </a:pPr>
                      <a:r>
                        <a:rPr lang="en-US" sz="1000">
                          <a:effectLst/>
                        </a:rPr>
                        <a:t>Microsoft Azure has the most comprehensive list of compliance certifications of any hyper-scale cloud provider. Azure also has industry-leading capabilities to meet the needs of key compliance requirements. Please visit the </a:t>
                      </a:r>
                      <a:r>
                        <a:rPr lang="en-US" sz="1000" u="sng">
                          <a:solidFill>
                            <a:schemeClr val="accent1"/>
                          </a:solidFill>
                          <a:effectLst/>
                          <a:hlinkClick r:id="rId14">
                            <a:extLst>
                              <a:ext uri="{A12FA001-AC4F-418D-AE19-62706E023703}">
                                <ahyp:hlinkClr xmlns:ahyp="http://schemas.microsoft.com/office/drawing/2018/hyperlinkcolor" val="tx"/>
                              </a:ext>
                            </a:extLst>
                          </a:hlinkClick>
                        </a:rPr>
                        <a:t>Microsoft Trust Center </a:t>
                      </a:r>
                      <a:r>
                        <a:rPr lang="en-US" sz="1000" u="none" strike="noStrike">
                          <a:effectLst/>
                          <a:hlinkClick r:id="rId14">
                            <a:extLst>
                              <a:ext uri="{A12FA001-AC4F-418D-AE19-62706E023703}">
                                <ahyp:hlinkClr xmlns:ahyp="http://schemas.microsoft.com/office/drawing/2018/hyperlinkcolor" val="tx"/>
                              </a:ext>
                            </a:extLst>
                          </a:hlinkClick>
                        </a:rPr>
                        <a:t>t</a:t>
                      </a:r>
                      <a:r>
                        <a:rPr lang="en-US" sz="1000">
                          <a:effectLst/>
                        </a:rPr>
                        <a:t>o get a full list of Azure’s certifications and attestations.</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tc>
                <a:extLst>
                  <a:ext uri="{0D108BD9-81ED-4DB2-BD59-A6C34878D82A}">
                    <a16:rowId xmlns:a16="http://schemas.microsoft.com/office/drawing/2014/main" val="2976781683"/>
                  </a:ext>
                </a:extLst>
              </a:tr>
              <a:tr h="914400">
                <a:tc>
                  <a:txBody>
                    <a:bodyPr/>
                    <a:lstStyle/>
                    <a:p>
                      <a:pPr marL="10795" marR="651510">
                        <a:lnSpc>
                          <a:spcPct val="107000"/>
                        </a:lnSpc>
                        <a:spcAft>
                          <a:spcPts val="0"/>
                        </a:spcAft>
                      </a:pPr>
                      <a:r>
                        <a:rPr lang="en-US" sz="1000">
                          <a:effectLst/>
                        </a:rPr>
                        <a:t>“I don’t want to increase security risks by migrating to the public cloud.”</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36000" marT="0" marB="0" anchor="ctr"/>
                </a:tc>
                <a:tc>
                  <a:txBody>
                    <a:bodyPr/>
                    <a:lstStyle/>
                    <a:p>
                      <a:pPr>
                        <a:lnSpc>
                          <a:spcPct val="107000"/>
                        </a:lnSpc>
                        <a:spcAft>
                          <a:spcPts val="0"/>
                        </a:spcAft>
                      </a:pPr>
                      <a:r>
                        <a:rPr lang="en-US" sz="1000">
                          <a:effectLst/>
                        </a:rPr>
                        <a:t>As a hyper-scale provider, Microsoft can make greater security investments than the majority of companies in the industry. By incorporating automation and machine learning capabilities into the core, Azure is continuously improving its ability to detect, isolate, and remediate potential threats. Moreover, Microsoft adheres to strict industry standards for security and is constantly tested and audited by 3rd party entities. </a:t>
                      </a:r>
                      <a:r>
                        <a:rPr lang="sv-SE" sz="1000">
                          <a:effectLst/>
                        </a:rPr>
                        <a:t>Learn more at the </a:t>
                      </a:r>
                      <a:r>
                        <a:rPr lang="sv-SE" sz="1000" u="sng">
                          <a:solidFill>
                            <a:schemeClr val="accent1"/>
                          </a:solidFill>
                          <a:effectLst/>
                          <a:hlinkClick r:id="rId15">
                            <a:extLst>
                              <a:ext uri="{A12FA001-AC4F-418D-AE19-62706E023703}">
                                <ahyp:hlinkClr xmlns:ahyp="http://schemas.microsoft.com/office/drawing/2018/hyperlinkcolor" val="tx"/>
                              </a:ext>
                            </a:extLst>
                          </a:hlinkClick>
                        </a:rPr>
                        <a:t>Azure</a:t>
                      </a:r>
                      <a:r>
                        <a:rPr lang="sv-SE" sz="1000" u="sng">
                          <a:solidFill>
                            <a:schemeClr val="accent1"/>
                          </a:solidFill>
                          <a:effectLst/>
                          <a:uFill>
                            <a:solidFill>
                              <a:srgbClr val="0078D6"/>
                            </a:solidFill>
                          </a:uFill>
                        </a:rPr>
                        <a:t> </a:t>
                      </a:r>
                      <a:r>
                        <a:rPr lang="sv-SE" sz="1000" u="sng">
                          <a:solidFill>
                            <a:schemeClr val="accent1"/>
                          </a:solidFill>
                          <a:effectLst/>
                          <a:hlinkClick r:id="rId15">
                            <a:extLst>
                              <a:ext uri="{A12FA001-AC4F-418D-AE19-62706E023703}">
                                <ahyp:hlinkClr xmlns:ahyp="http://schemas.microsoft.com/office/drawing/2018/hyperlinkcolor" val="tx"/>
                              </a:ext>
                            </a:extLst>
                          </a:hlinkClick>
                        </a:rPr>
                        <a:t>SecurityCenter</a:t>
                      </a:r>
                      <a:r>
                        <a:rPr lang="sv-SE" sz="1000" u="none" strike="noStrike">
                          <a:solidFill>
                            <a:schemeClr val="accent1"/>
                          </a:solidFill>
                          <a:effectLst/>
                          <a:hlinkClick r:id="rId15">
                            <a:extLst>
                              <a:ext uri="{A12FA001-AC4F-418D-AE19-62706E023703}">
                                <ahyp:hlinkClr xmlns:ahyp="http://schemas.microsoft.com/office/drawing/2018/hyperlinkcolor" val="tx"/>
                              </a:ext>
                            </a:extLst>
                          </a:hlinkClick>
                        </a:rPr>
                        <a:t>.</a:t>
                      </a:r>
                      <a:endParaRPr lang="sv-SE" sz="1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nchor="ctr"/>
                </a:tc>
                <a:extLst>
                  <a:ext uri="{0D108BD9-81ED-4DB2-BD59-A6C34878D82A}">
                    <a16:rowId xmlns:a16="http://schemas.microsoft.com/office/drawing/2014/main" val="2348917280"/>
                  </a:ext>
                </a:extLst>
              </a:tr>
              <a:tr h="903767">
                <a:tc>
                  <a:txBody>
                    <a:bodyPr/>
                    <a:lstStyle/>
                    <a:p>
                      <a:pPr marL="10795">
                        <a:lnSpc>
                          <a:spcPct val="107000"/>
                        </a:lnSpc>
                        <a:spcAft>
                          <a:spcPts val="0"/>
                        </a:spcAft>
                      </a:pPr>
                      <a:r>
                        <a:rPr lang="en-US" sz="1000">
                          <a:effectLst/>
                        </a:rPr>
                        <a:t>“I don’t want to lose control of my company’s  sensitive corporate and application data by  moving to the cloud.”</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36000" marT="0" marB="0" anchor="ctr"/>
                </a:tc>
                <a:tc>
                  <a:txBody>
                    <a:bodyPr/>
                    <a:lstStyle/>
                    <a:p>
                      <a:pPr>
                        <a:lnSpc>
                          <a:spcPct val="107000"/>
                        </a:lnSpc>
                        <a:spcAft>
                          <a:spcPts val="0"/>
                        </a:spcAft>
                      </a:pPr>
                      <a:r>
                        <a:rPr lang="en-US" sz="1000">
                          <a:effectLst/>
                        </a:rPr>
                        <a:t>With Azure, you have ownership of your data—that is, all data, including text, sound, video, or image files and software, that are provided to Microsoft by you,  or on your behalf, through the use of Azure. You can access your data at any time and for any reason without assistance from Microsoft. Microsoft does not use  customer data or derive information from it for advertising or datamining.</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nchor="ctr"/>
                </a:tc>
                <a:extLst>
                  <a:ext uri="{0D108BD9-81ED-4DB2-BD59-A6C34878D82A}">
                    <a16:rowId xmlns:a16="http://schemas.microsoft.com/office/drawing/2014/main" val="598722885"/>
                  </a:ext>
                </a:extLst>
              </a:tr>
              <a:tr h="871870">
                <a:tc>
                  <a:txBody>
                    <a:bodyPr/>
                    <a:lstStyle/>
                    <a:p>
                      <a:pPr marL="10795" marR="72390" algn="just">
                        <a:lnSpc>
                          <a:spcPct val="107000"/>
                        </a:lnSpc>
                        <a:spcAft>
                          <a:spcPts val="0"/>
                        </a:spcAft>
                      </a:pPr>
                      <a:r>
                        <a:rPr lang="en-US" sz="1000">
                          <a:effectLst/>
                        </a:rPr>
                        <a:t>“I’m worried about the cost of transitioning to  a new service delivery model. </a:t>
                      </a:r>
                      <a:r>
                        <a:rPr lang="sv-SE" sz="1000">
                          <a:effectLst/>
                        </a:rPr>
                        <a:t>Won’t these new investments increase my overall operating costs?”</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36000" marT="0" marB="0" anchor="ctr"/>
                </a:tc>
                <a:tc>
                  <a:txBody>
                    <a:bodyPr/>
                    <a:lstStyle/>
                    <a:p>
                      <a:pPr marR="162560" algn="just">
                        <a:lnSpc>
                          <a:spcPct val="107000"/>
                        </a:lnSpc>
                        <a:spcAft>
                          <a:spcPts val="0"/>
                        </a:spcAft>
                      </a:pPr>
                      <a:r>
                        <a:rPr lang="en-US" sz="1000">
                          <a:effectLst/>
                        </a:rPr>
                        <a:t>I could be quite the opposite. With the flexibility of cloud, you can spin up the resources you need instantly, scaling up and down based on demand and traffic.  You only pay for what you use. With on-premises infrastructures, you may be stuck with under-utilized resources that require ongoing maintenance and capital  investment to maintain. And , for stable workloads there is a great offer called Reserved Instances which is priced much lower than pay as you go.</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nchor="ctr"/>
                </a:tc>
                <a:extLst>
                  <a:ext uri="{0D108BD9-81ED-4DB2-BD59-A6C34878D82A}">
                    <a16:rowId xmlns:a16="http://schemas.microsoft.com/office/drawing/2014/main" val="479489130"/>
                  </a:ext>
                </a:extLst>
              </a:tr>
              <a:tr h="1031358">
                <a:tc>
                  <a:txBody>
                    <a:bodyPr/>
                    <a:lstStyle/>
                    <a:p>
                      <a:pPr marL="10795" algn="just">
                        <a:lnSpc>
                          <a:spcPct val="107000"/>
                        </a:lnSpc>
                        <a:spcAft>
                          <a:spcPts val="0"/>
                        </a:spcAft>
                      </a:pPr>
                      <a:r>
                        <a:rPr lang="en-US" sz="1000">
                          <a:effectLst/>
                        </a:rPr>
                        <a:t>“Why can’t I just buy Azure infrastructure services directly and deploy it myself?”</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36000" marT="0" marB="0" anchor="ctr"/>
                </a:tc>
                <a:tc>
                  <a:txBody>
                    <a:bodyPr/>
                    <a:lstStyle/>
                    <a:p>
                      <a:pPr>
                        <a:lnSpc>
                          <a:spcPct val="107000"/>
                        </a:lnSpc>
                        <a:spcAft>
                          <a:spcPts val="0"/>
                        </a:spcAft>
                      </a:pPr>
                      <a:r>
                        <a:rPr lang="en-US" sz="1000">
                          <a:effectLst/>
                        </a:rPr>
                        <a:t>That is definitely a viable option, but consider the fact that thousands of customers </a:t>
                      </a:r>
                      <a:r>
                        <a:rPr lang="en-US" sz="1000" err="1">
                          <a:effectLst/>
                        </a:rPr>
                        <a:t>hav</a:t>
                      </a:r>
                      <a:r>
                        <a:rPr lang="en-US" sz="1000">
                          <a:effectLst/>
                        </a:rPr>
                        <a:t> used the Microsoft migration framework to migrate to the cloud and as your partner we do this as a repeatable process. Additionally, once your workload is in the cloud, your must continually  maintain it to ensure it’s performing optimally. As a Service Provider we are here to offload the burden of maintaining your cloud infrastructure so you can focus  on your strategic initiatives and the things that actually add value to your business.</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nchor="ctr"/>
                </a:tc>
                <a:extLst>
                  <a:ext uri="{0D108BD9-81ED-4DB2-BD59-A6C34878D82A}">
                    <a16:rowId xmlns:a16="http://schemas.microsoft.com/office/drawing/2014/main" val="3803808243"/>
                  </a:ext>
                </a:extLst>
              </a:tr>
              <a:tr h="648586">
                <a:tc>
                  <a:txBody>
                    <a:bodyPr/>
                    <a:lstStyle/>
                    <a:p>
                      <a:pPr marL="10795">
                        <a:lnSpc>
                          <a:spcPct val="107000"/>
                        </a:lnSpc>
                        <a:spcAft>
                          <a:spcPts val="0"/>
                        </a:spcAft>
                      </a:pPr>
                      <a:r>
                        <a:rPr lang="en-US" sz="1000">
                          <a:effectLst/>
                        </a:rPr>
                        <a:t>“I am hesitant to get locked into an Azure  commitment long term, do I have options here?”</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36000" marT="0" marB="0" anchor="ctr"/>
                </a:tc>
                <a:tc>
                  <a:txBody>
                    <a:bodyPr/>
                    <a:lstStyle/>
                    <a:p>
                      <a:pPr marR="20320">
                        <a:lnSpc>
                          <a:spcPct val="107000"/>
                        </a:lnSpc>
                        <a:spcAft>
                          <a:spcPts val="0"/>
                        </a:spcAft>
                      </a:pPr>
                      <a:r>
                        <a:rPr lang="en-US" sz="1000">
                          <a:effectLst/>
                        </a:rPr>
                        <a:t>One of the excellent benefits of Azure and the Microsoft Cloud Solution Provider (CSP) program is that you only pay for what you use If you want to try Azure out for a while, you can. It’s a true pay-as-you-go model and does not require a large upfront payment or multi-year contract.</a:t>
                      </a:r>
                      <a:endParaRPr lang="sv-S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364" marR="67275" marT="58751" marB="0" anchor="ctr"/>
                </a:tc>
                <a:extLst>
                  <a:ext uri="{0D108BD9-81ED-4DB2-BD59-A6C34878D82A}">
                    <a16:rowId xmlns:a16="http://schemas.microsoft.com/office/drawing/2014/main" val="4000779083"/>
                  </a:ext>
                </a:extLst>
              </a:tr>
            </a:tbl>
          </a:graphicData>
        </a:graphic>
      </p:graphicFrame>
      <p:grpSp>
        <p:nvGrpSpPr>
          <p:cNvPr id="27" name="Group 26">
            <a:extLst>
              <a:ext uri="{FF2B5EF4-FFF2-40B4-BE49-F238E27FC236}">
                <a16:creationId xmlns:a16="http://schemas.microsoft.com/office/drawing/2014/main" id="{F6BAAFF6-B61F-4376-A46F-F1A2CABC0B12}"/>
              </a:ext>
            </a:extLst>
          </p:cNvPr>
          <p:cNvGrpSpPr/>
          <p:nvPr/>
        </p:nvGrpSpPr>
        <p:grpSpPr>
          <a:xfrm>
            <a:off x="13574" y="5919357"/>
            <a:ext cx="2182973" cy="725740"/>
            <a:chOff x="-3478" y="6262664"/>
            <a:chExt cx="2207104" cy="725740"/>
          </a:xfrm>
        </p:grpSpPr>
        <p:sp>
          <p:nvSpPr>
            <p:cNvPr id="28" name="Rectangle 27">
              <a:extLst>
                <a:ext uri="{FF2B5EF4-FFF2-40B4-BE49-F238E27FC236}">
                  <a16:creationId xmlns:a16="http://schemas.microsoft.com/office/drawing/2014/main" id="{D83E9E54-0FCB-4E6C-B119-2CECDF3CA57B}"/>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0" name="Picture 29">
              <a:extLst>
                <a:ext uri="{FF2B5EF4-FFF2-40B4-BE49-F238E27FC236}">
                  <a16:creationId xmlns:a16="http://schemas.microsoft.com/office/drawing/2014/main" id="{D8BB5843-589F-4FD7-A361-2A1E848D7461}"/>
                </a:ext>
              </a:extLst>
            </p:cNvPr>
            <p:cNvPicPr>
              <a:picLocks noChangeAspect="1"/>
            </p:cNvPicPr>
            <p:nvPr/>
          </p:nvPicPr>
          <p:blipFill>
            <a:blip r:embed="rId16"/>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33382851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2E27-097F-4B35-AF3B-E02D99470DAA}"/>
              </a:ext>
            </a:extLst>
          </p:cNvPr>
          <p:cNvSpPr>
            <a:spLocks noGrp="1"/>
          </p:cNvSpPr>
          <p:nvPr>
            <p:ph type="title"/>
          </p:nvPr>
        </p:nvSpPr>
        <p:spPr/>
        <p:txBody>
          <a:bodyPr/>
          <a:lstStyle/>
          <a:p>
            <a:pPr lvl="0"/>
            <a:r>
              <a:rPr lang="en-US" sz="3400">
                <a:sym typeface="Calibri"/>
              </a:rPr>
              <a:t>Apps &amp; Infra: Sales Play Enablement 1/2</a:t>
            </a:r>
            <a:br>
              <a:rPr lang="en-US" sz="3400"/>
            </a:br>
            <a:r>
              <a:rPr lang="en-US" sz="2200" spc="0">
                <a:sym typeface="Calibri"/>
              </a:rPr>
              <a:t>Windows Server on Azure – Enablement Journey Summary</a:t>
            </a:r>
            <a:endParaRPr lang="en-US" sz="2200" spc="0"/>
          </a:p>
        </p:txBody>
      </p:sp>
      <p:graphicFrame>
        <p:nvGraphicFramePr>
          <p:cNvPr id="3" name="Table 2">
            <a:extLst>
              <a:ext uri="{FF2B5EF4-FFF2-40B4-BE49-F238E27FC236}">
                <a16:creationId xmlns:a16="http://schemas.microsoft.com/office/drawing/2014/main" id="{0B142B57-DFDC-43D6-A9B2-8D08D4D44BF9}"/>
              </a:ext>
            </a:extLst>
          </p:cNvPr>
          <p:cNvGraphicFramePr>
            <a:graphicFrameLocks noGrp="1"/>
          </p:cNvGraphicFramePr>
          <p:nvPr>
            <p:extLst>
              <p:ext uri="{D42A27DB-BD31-4B8C-83A1-F6EECF244321}">
                <p14:modId xmlns:p14="http://schemas.microsoft.com/office/powerpoint/2010/main" val="2929461868"/>
              </p:ext>
            </p:extLst>
          </p:nvPr>
        </p:nvGraphicFramePr>
        <p:xfrm>
          <a:off x="2477901" y="2150298"/>
          <a:ext cx="9686302" cy="2943638"/>
        </p:xfrm>
        <a:graphic>
          <a:graphicData uri="http://schemas.openxmlformats.org/drawingml/2006/table">
            <a:tbl>
              <a:tblPr firstRow="1" bandRow="1">
                <a:tableStyleId>{2D5ABB26-0587-4C30-8999-92F81FD0307C}</a:tableStyleId>
              </a:tblPr>
              <a:tblGrid>
                <a:gridCol w="423992">
                  <a:extLst>
                    <a:ext uri="{9D8B030D-6E8A-4147-A177-3AD203B41FA5}">
                      <a16:colId xmlns:a16="http://schemas.microsoft.com/office/drawing/2014/main" val="3827499738"/>
                    </a:ext>
                  </a:extLst>
                </a:gridCol>
                <a:gridCol w="2449702">
                  <a:extLst>
                    <a:ext uri="{9D8B030D-6E8A-4147-A177-3AD203B41FA5}">
                      <a16:colId xmlns:a16="http://schemas.microsoft.com/office/drawing/2014/main" val="965132441"/>
                    </a:ext>
                  </a:extLst>
                </a:gridCol>
                <a:gridCol w="3190875">
                  <a:extLst>
                    <a:ext uri="{9D8B030D-6E8A-4147-A177-3AD203B41FA5}">
                      <a16:colId xmlns:a16="http://schemas.microsoft.com/office/drawing/2014/main" val="1056926322"/>
                    </a:ext>
                  </a:extLst>
                </a:gridCol>
                <a:gridCol w="3621733">
                  <a:extLst>
                    <a:ext uri="{9D8B030D-6E8A-4147-A177-3AD203B41FA5}">
                      <a16:colId xmlns:a16="http://schemas.microsoft.com/office/drawing/2014/main" val="273393543"/>
                    </a:ext>
                  </a:extLst>
                </a:gridCol>
              </a:tblGrid>
              <a:tr h="485477">
                <a:tc>
                  <a:txBody>
                    <a:bodyPr/>
                    <a:lstStyle/>
                    <a:p>
                      <a:pPr algn="l">
                        <a:lnSpc>
                          <a:spcPct val="100000"/>
                        </a:lnSpc>
                        <a:spcBef>
                          <a:spcPts val="0"/>
                        </a:spcBef>
                        <a:spcAft>
                          <a:spcPts val="0"/>
                        </a:spcAft>
                      </a:pPr>
                      <a:endParaRPr lang="en-US" sz="1000">
                        <a:solidFill>
                          <a:schemeClr val="bg1"/>
                        </a:solidFill>
                        <a:latin typeface="Segoe UI Semibold" panose="020B0702040204020203" pitchFamily="34" charset="0"/>
                        <a:cs typeface="Segoe UI Semibold" panose="020B0702040204020203" pitchFamily="34" charset="0"/>
                      </a:endParaRPr>
                    </a:p>
                  </a:txBody>
                  <a:tcPr marL="73152" marR="73152" marT="27432" marB="27432"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Security &amp; Management</a:t>
                      </a:r>
                    </a:p>
                  </a:txBody>
                  <a:tcPr marL="93260" marR="93260" marT="46630" marB="466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ctr">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Windows Server on Azure</a:t>
                      </a:r>
                    </a:p>
                  </a:txBody>
                  <a:tcPr marL="93260" marR="93260" marT="46630" marB="4663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ctr">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Business Continuity and Disaster Recovery</a:t>
                      </a:r>
                    </a:p>
                  </a:txBody>
                  <a:tcPr marL="93260" marR="93260" marT="46630" marB="4663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4234093206"/>
                  </a:ext>
                </a:extLst>
              </a:tr>
              <a:tr h="497071">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Start</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endParaRPr lang="en-US" sz="2000" kern="1200" spc="0" noProof="0">
                        <a:solidFill>
                          <a:schemeClr val="tx2"/>
                        </a:solidFill>
                        <a:latin typeface="+mn-lt"/>
                        <a:ea typeface="+mn-ea"/>
                        <a:cs typeface="Segoe UI" pitchFamily="34" charset="0"/>
                      </a:endParaRPr>
                    </a:p>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a:solidFill>
                            <a:schemeClr val="tx2"/>
                          </a:solidFill>
                          <a:latin typeface="+mn-lt"/>
                          <a:ea typeface="+mn-ea"/>
                          <a:cs typeface="Segoe UI" pitchFamily="34" charset="0"/>
                        </a:rPr>
                        <a:t>Security Center</a:t>
                      </a:r>
                      <a:endParaRPr lang="en-US" sz="2000" kern="1200" spc="0" noProof="0">
                        <a:solidFill>
                          <a:schemeClr val="accent1"/>
                        </a:solidFill>
                        <a:latin typeface="+mn-lt"/>
                        <a:ea typeface="+mn-ea"/>
                        <a:cs typeface="Segoe UI"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a:solidFill>
                            <a:schemeClr val="accent1"/>
                          </a:solidFill>
                          <a:latin typeface="+mn-lt"/>
                          <a:ea typeface="+mn-ea"/>
                          <a:cs typeface="Segoe UI" pitchFamily="34" charset="0"/>
                        </a:rPr>
                        <a:t>Windows Server VM</a:t>
                      </a:r>
                    </a:p>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a:solidFill>
                            <a:schemeClr val="accent1"/>
                          </a:solidFill>
                          <a:latin typeface="+mn-lt"/>
                          <a:ea typeface="+mn-ea"/>
                          <a:cs typeface="Segoe UI" pitchFamily="34" charset="0"/>
                        </a:rPr>
                        <a:t>SQL Server VM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a:solidFill>
                            <a:schemeClr val="accent1"/>
                          </a:solidFill>
                          <a:latin typeface="+mn-lt"/>
                          <a:ea typeface="+mn-ea"/>
                          <a:cs typeface="Segoe UI" pitchFamily="34" charset="0"/>
                        </a:rPr>
                        <a:t>Backup</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0720322"/>
                  </a:ext>
                </a:extLst>
              </a:tr>
              <a:tr h="773791">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Grow</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a:solidFill>
                            <a:schemeClr val="tx2"/>
                          </a:solidFill>
                          <a:latin typeface="+mn-lt"/>
                          <a:ea typeface="+mn-ea"/>
                          <a:cs typeface="Segoe UI" pitchFamily="34" charset="0"/>
                        </a:rPr>
                        <a:t>+ Log Analytics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dirty="0">
                          <a:solidFill>
                            <a:schemeClr val="tx2"/>
                          </a:solidFill>
                          <a:latin typeface="+mn-lt"/>
                          <a:ea typeface="+mn-ea"/>
                          <a:cs typeface="Segoe UI" pitchFamily="34" charset="0"/>
                        </a:rPr>
                        <a:t>&lt;-   Cross/Up Sell  -&gt;</a:t>
                      </a:r>
                    </a:p>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dirty="0">
                          <a:solidFill>
                            <a:schemeClr val="tx2"/>
                          </a:solidFill>
                          <a:latin typeface="+mn-lt"/>
                          <a:ea typeface="+mn-ea"/>
                          <a:cs typeface="Segoe UI" pitchFamily="34" charset="0"/>
                        </a:rPr>
                        <a:t>+ SQL Managed Instance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a:solidFill>
                            <a:schemeClr val="tx2"/>
                          </a:solidFill>
                          <a:latin typeface="+mn-lt"/>
                          <a:ea typeface="+mn-ea"/>
                          <a:cs typeface="Segoe UI" pitchFamily="34" charset="0"/>
                        </a:rPr>
                        <a:t>+ Site Recovery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49041308"/>
                  </a:ext>
                </a:extLst>
              </a:tr>
              <a:tr h="970630">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Optimize</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a:solidFill>
                            <a:schemeClr val="tx2"/>
                          </a:solidFill>
                          <a:latin typeface="+mn-lt"/>
                          <a:ea typeface="+mn-ea"/>
                          <a:cs typeface="Segoe UI" pitchFamily="34" charset="0"/>
                        </a:rPr>
                        <a:t>+ 3:d party solutions</a:t>
                      </a:r>
                    </a:p>
                    <a:p>
                      <a:pPr marL="0" marR="0" lvl="0" indent="0" algn="ctr" defTabSz="932472" rtl="0" eaLnBrk="1" fontAlgn="base" latinLnBrk="0" hangingPunct="1">
                        <a:lnSpc>
                          <a:spcPct val="100000"/>
                        </a:lnSpc>
                        <a:spcBef>
                          <a:spcPct val="0"/>
                        </a:spcBef>
                        <a:spcAft>
                          <a:spcPts val="100"/>
                        </a:spcAft>
                        <a:buClrTx/>
                        <a:buSzTx/>
                        <a:buFont typeface="+mj-lt"/>
                        <a:buNone/>
                        <a:tabLst/>
                        <a:defRPr/>
                      </a:pPr>
                      <a:endParaRPr lang="en-US" sz="2000" kern="1200" spc="0" noProof="0">
                        <a:solidFill>
                          <a:schemeClr val="accent1"/>
                        </a:solidFill>
                        <a:latin typeface="+mn-lt"/>
                        <a:ea typeface="+mn-ea"/>
                        <a:cs typeface="Segoe UI"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dirty="0">
                          <a:solidFill>
                            <a:schemeClr val="tx2"/>
                          </a:solidFill>
                          <a:latin typeface="+mn-lt"/>
                          <a:ea typeface="+mn-ea"/>
                          <a:cs typeface="Segoe UI" pitchFamily="34" charset="0"/>
                        </a:rPr>
                        <a:t>&lt;-   Cross/Up Sell  -&gt; </a:t>
                      </a:r>
                    </a:p>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dirty="0">
                          <a:solidFill>
                            <a:schemeClr val="tx2"/>
                          </a:solidFill>
                          <a:latin typeface="+mn-lt"/>
                          <a:ea typeface="+mn-ea"/>
                          <a:cs typeface="Segoe UI" pitchFamily="34" charset="0"/>
                        </a:rPr>
                        <a:t>+ Containerization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32472" rtl="0" eaLnBrk="1" fontAlgn="base" latinLnBrk="0" hangingPunct="1">
                        <a:lnSpc>
                          <a:spcPct val="100000"/>
                        </a:lnSpc>
                        <a:spcBef>
                          <a:spcPct val="0"/>
                        </a:spcBef>
                        <a:spcAft>
                          <a:spcPts val="100"/>
                        </a:spcAft>
                        <a:buClrTx/>
                        <a:buSzTx/>
                        <a:buFont typeface="+mj-lt"/>
                        <a:buNone/>
                        <a:tabLst/>
                        <a:defRPr/>
                      </a:pPr>
                      <a:r>
                        <a:rPr lang="en-US" sz="2000" kern="1200" spc="0" noProof="0" dirty="0">
                          <a:solidFill>
                            <a:schemeClr val="tx2"/>
                          </a:solidFill>
                          <a:latin typeface="+mn-lt"/>
                          <a:ea typeface="+mn-ea"/>
                          <a:cs typeface="Segoe UI" pitchFamily="34" charset="0"/>
                        </a:rPr>
                        <a:t>+ 3:d party solutions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08172808"/>
                  </a:ext>
                </a:extLst>
              </a:tr>
            </a:tbl>
          </a:graphicData>
        </a:graphic>
      </p:graphicFrame>
      <p:sp>
        <p:nvSpPr>
          <p:cNvPr id="8" name="Rectangle 7">
            <a:extLst>
              <a:ext uri="{FF2B5EF4-FFF2-40B4-BE49-F238E27FC236}">
                <a16:creationId xmlns:a16="http://schemas.microsoft.com/office/drawing/2014/main" id="{4803A25A-B970-479B-8696-9A00DF0824FB}"/>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9E7C446-E84E-419F-BE72-6D5CB9530157}"/>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0" name="Rectangle 9">
            <a:hlinkClick r:id="rId3" action="ppaction://hlinksldjump"/>
            <a:extLst>
              <a:ext uri="{FF2B5EF4-FFF2-40B4-BE49-F238E27FC236}">
                <a16:creationId xmlns:a16="http://schemas.microsoft.com/office/drawing/2014/main" id="{9E65B091-EEEE-4541-A6FC-D7483CAC9E5D}"/>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1" name="Isosceles Triangle 20">
            <a:hlinkClick r:id="rId4" action="ppaction://hlinksldjump"/>
            <a:extLst>
              <a:ext uri="{FF2B5EF4-FFF2-40B4-BE49-F238E27FC236}">
                <a16:creationId xmlns:a16="http://schemas.microsoft.com/office/drawing/2014/main" id="{5208D902-34BF-4256-A649-69EF9C29C275}"/>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25" name="Rectangle 24">
            <a:hlinkClick r:id="rId5" action="ppaction://hlinksldjump"/>
            <a:extLst>
              <a:ext uri="{FF2B5EF4-FFF2-40B4-BE49-F238E27FC236}">
                <a16:creationId xmlns:a16="http://schemas.microsoft.com/office/drawing/2014/main" id="{43AA5663-C791-4F89-BFD9-E6AE5F74ED1F}"/>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26" name="Rectangle 25">
            <a:hlinkClick r:id="rId6" action="ppaction://hlinksldjump"/>
            <a:extLst>
              <a:ext uri="{FF2B5EF4-FFF2-40B4-BE49-F238E27FC236}">
                <a16:creationId xmlns:a16="http://schemas.microsoft.com/office/drawing/2014/main" id="{C5C1B0AC-F7EB-4E5B-8CFE-EE6BFD9984CF}"/>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27" name="Rectangle 26">
            <a:hlinkClick r:id="rId5" action="ppaction://hlinksldjump"/>
            <a:extLst>
              <a:ext uri="{FF2B5EF4-FFF2-40B4-BE49-F238E27FC236}">
                <a16:creationId xmlns:a16="http://schemas.microsoft.com/office/drawing/2014/main" id="{A7704C18-45CC-4A62-A3AA-5AFD4C8A6FDF}"/>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28" name="Rectangle 27">
            <a:hlinkClick r:id="rId7" action="ppaction://hlinksldjump"/>
            <a:extLst>
              <a:ext uri="{FF2B5EF4-FFF2-40B4-BE49-F238E27FC236}">
                <a16:creationId xmlns:a16="http://schemas.microsoft.com/office/drawing/2014/main" id="{F18DC537-9AA9-4ABA-804A-5FE6B9A997FD}"/>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29" name="Rectangle 28">
            <a:hlinkClick r:id="rId6" action="ppaction://hlinksldjump"/>
            <a:extLst>
              <a:ext uri="{FF2B5EF4-FFF2-40B4-BE49-F238E27FC236}">
                <a16:creationId xmlns:a16="http://schemas.microsoft.com/office/drawing/2014/main" id="{B5867587-B974-4150-B4F9-B7719C5B130D}"/>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30" name="Rectangle 29">
            <a:hlinkClick r:id="rId8" action="ppaction://hlinksldjump"/>
            <a:extLst>
              <a:ext uri="{FF2B5EF4-FFF2-40B4-BE49-F238E27FC236}">
                <a16:creationId xmlns:a16="http://schemas.microsoft.com/office/drawing/2014/main" id="{3655F5B0-C826-426E-B6B5-811BFAE509F2}"/>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1000" b="0" i="0" u="none" strike="noStrike" kern="0" cap="none" spc="0" normalizeH="0" baseline="0" noProof="0">
                <a:ln>
                  <a:noFill/>
                </a:ln>
                <a:solidFill>
                  <a:schemeClr val="tx2"/>
                </a:solidFill>
                <a:effectLst/>
                <a:uLnTx/>
                <a:uFillTx/>
                <a:latin typeface="Segoe UI Semibold" panose="020B0702040204020203" pitchFamily="34" charset="0"/>
                <a:cs typeface="Segoe UI Semibold" panose="020B0702040204020203" pitchFamily="34" charset="0"/>
              </a:rPr>
              <a:t>6. Enablement</a:t>
            </a:r>
          </a:p>
        </p:txBody>
      </p:sp>
      <p:sp>
        <p:nvSpPr>
          <p:cNvPr id="31" name="Rectangle 30">
            <a:hlinkClick r:id="rId5" action="ppaction://hlinksldjump"/>
            <a:extLst>
              <a:ext uri="{FF2B5EF4-FFF2-40B4-BE49-F238E27FC236}">
                <a16:creationId xmlns:a16="http://schemas.microsoft.com/office/drawing/2014/main" id="{0574742D-5632-419F-A5FF-CE1851B98D33}"/>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40" name="Rectangle 39">
            <a:hlinkClick r:id="rId9" action="ppaction://hlinksldjump"/>
            <a:extLst>
              <a:ext uri="{FF2B5EF4-FFF2-40B4-BE49-F238E27FC236}">
                <a16:creationId xmlns:a16="http://schemas.microsoft.com/office/drawing/2014/main" id="{D3BE5F51-9D6A-49E3-B5A3-1A5FF54B4381}"/>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41" name="Rectangle 40">
            <a:hlinkClick r:id="rId10" action="ppaction://hlinksldjump"/>
            <a:extLst>
              <a:ext uri="{FF2B5EF4-FFF2-40B4-BE49-F238E27FC236}">
                <a16:creationId xmlns:a16="http://schemas.microsoft.com/office/drawing/2014/main" id="{B2DA9932-59F2-4263-8B02-54793B8D2C9C}"/>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42" name="Rectangle 41">
            <a:hlinkClick r:id="rId11" action="ppaction://hlinksldjump"/>
            <a:extLst>
              <a:ext uri="{FF2B5EF4-FFF2-40B4-BE49-F238E27FC236}">
                <a16:creationId xmlns:a16="http://schemas.microsoft.com/office/drawing/2014/main" id="{97572DEB-C39B-4F07-8BD8-1FBC8D0FBB01}"/>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43" name="Rectangle 42">
            <a:hlinkClick r:id="rId12" action="ppaction://hlinksldjump"/>
            <a:extLst>
              <a:ext uri="{FF2B5EF4-FFF2-40B4-BE49-F238E27FC236}">
                <a16:creationId xmlns:a16="http://schemas.microsoft.com/office/drawing/2014/main" id="{1FFBD604-962E-40E4-B512-2FEFFECF4B5D}"/>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44" name="Rectangle 43">
            <a:hlinkClick r:id="rId13" action="ppaction://hlinksldjump"/>
            <a:extLst>
              <a:ext uri="{FF2B5EF4-FFF2-40B4-BE49-F238E27FC236}">
                <a16:creationId xmlns:a16="http://schemas.microsoft.com/office/drawing/2014/main" id="{046A08B0-A7DC-486F-83E7-3F6F927BA44C}"/>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45" name="Rectangle 44">
            <a:hlinkClick r:id="rId14" action="ppaction://hlinksldjump"/>
            <a:extLst>
              <a:ext uri="{FF2B5EF4-FFF2-40B4-BE49-F238E27FC236}">
                <a16:creationId xmlns:a16="http://schemas.microsoft.com/office/drawing/2014/main" id="{2C76103C-7DB9-4340-9DEF-A7BC96115875}"/>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46" name="Isosceles Triangle 45">
            <a:hlinkClick r:id="rId4" action="ppaction://hlinksldjump"/>
            <a:extLst>
              <a:ext uri="{FF2B5EF4-FFF2-40B4-BE49-F238E27FC236}">
                <a16:creationId xmlns:a16="http://schemas.microsoft.com/office/drawing/2014/main" id="{2DEB583E-AC0F-435C-A4CC-47EEE6780C26}"/>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17" name="Rectangle 16">
            <a:extLst>
              <a:ext uri="{FF2B5EF4-FFF2-40B4-BE49-F238E27FC236}">
                <a16:creationId xmlns:a16="http://schemas.microsoft.com/office/drawing/2014/main" id="{F2CE7D99-6106-427C-B882-70253E76F471}"/>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 name="Rectangle: Rounded Corners 3">
            <a:extLst>
              <a:ext uri="{FF2B5EF4-FFF2-40B4-BE49-F238E27FC236}">
                <a16:creationId xmlns:a16="http://schemas.microsoft.com/office/drawing/2014/main" id="{05347130-60F1-4D37-A74E-6959183ACBB4}"/>
              </a:ext>
            </a:extLst>
          </p:cNvPr>
          <p:cNvSpPr/>
          <p:nvPr/>
        </p:nvSpPr>
        <p:spPr bwMode="auto">
          <a:xfrm>
            <a:off x="5233916" y="2066925"/>
            <a:ext cx="3487003" cy="3105150"/>
          </a:xfrm>
          <a:prstGeom prst="roundRect">
            <a:avLst/>
          </a:prstGeom>
          <a:noFill/>
          <a:ln w="3810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a:extLst>
              <a:ext uri="{FF2B5EF4-FFF2-40B4-BE49-F238E27FC236}">
                <a16:creationId xmlns:a16="http://schemas.microsoft.com/office/drawing/2014/main" id="{00690B2D-1C71-43AD-9908-E7984B4F093E}"/>
              </a:ext>
            </a:extLst>
          </p:cNvPr>
          <p:cNvSpPr txBox="1"/>
          <p:nvPr/>
        </p:nvSpPr>
        <p:spPr>
          <a:xfrm>
            <a:off x="6270163" y="1371187"/>
            <a:ext cx="1513876" cy="627864"/>
          </a:xfrm>
          <a:prstGeom prst="rect">
            <a:avLst/>
          </a:prstGeom>
          <a:noFill/>
        </p:spPr>
        <p:txBody>
          <a:bodyPr wrap="none" lIns="182880" tIns="146304" rIns="182880" bIns="146304" rtlCol="0">
            <a:spAutoFit/>
          </a:bodyPr>
          <a:lstStyle/>
          <a:p>
            <a:pPr>
              <a:lnSpc>
                <a:spcPct val="90000"/>
              </a:lnSpc>
              <a:spcAft>
                <a:spcPts val="600"/>
              </a:spcAft>
            </a:pPr>
            <a:r>
              <a:rPr lang="sv-SE" sz="2400">
                <a:solidFill>
                  <a:schemeClr val="accent1"/>
                </a:solidFill>
              </a:rPr>
              <a:t>This Play</a:t>
            </a:r>
          </a:p>
        </p:txBody>
      </p:sp>
      <p:grpSp>
        <p:nvGrpSpPr>
          <p:cNvPr id="32" name="Group 31">
            <a:extLst>
              <a:ext uri="{FF2B5EF4-FFF2-40B4-BE49-F238E27FC236}">
                <a16:creationId xmlns:a16="http://schemas.microsoft.com/office/drawing/2014/main" id="{E9AB25B9-6C64-4315-AD1D-F194CE0A79CC}"/>
              </a:ext>
            </a:extLst>
          </p:cNvPr>
          <p:cNvGrpSpPr/>
          <p:nvPr/>
        </p:nvGrpSpPr>
        <p:grpSpPr>
          <a:xfrm>
            <a:off x="13574" y="5919357"/>
            <a:ext cx="2182973" cy="725740"/>
            <a:chOff x="-3478" y="6262664"/>
            <a:chExt cx="2207104" cy="725740"/>
          </a:xfrm>
        </p:grpSpPr>
        <p:sp>
          <p:nvSpPr>
            <p:cNvPr id="33" name="Rectangle 32">
              <a:extLst>
                <a:ext uri="{FF2B5EF4-FFF2-40B4-BE49-F238E27FC236}">
                  <a16:creationId xmlns:a16="http://schemas.microsoft.com/office/drawing/2014/main" id="{58CE5817-A69D-4258-9F01-8C1973B46EC2}"/>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33">
              <a:extLst>
                <a:ext uri="{FF2B5EF4-FFF2-40B4-BE49-F238E27FC236}">
                  <a16:creationId xmlns:a16="http://schemas.microsoft.com/office/drawing/2014/main" id="{CBA8A57D-8B58-47EA-8B79-7D94F20E9A57}"/>
                </a:ext>
              </a:extLst>
            </p:cNvPr>
            <p:cNvPicPr>
              <a:picLocks noChangeAspect="1"/>
            </p:cNvPicPr>
            <p:nvPr/>
          </p:nvPicPr>
          <p:blipFill>
            <a:blip r:embed="rId15"/>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13900146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2E27-097F-4B35-AF3B-E02D99470DAA}"/>
              </a:ext>
            </a:extLst>
          </p:cNvPr>
          <p:cNvSpPr>
            <a:spLocks noGrp="1"/>
          </p:cNvSpPr>
          <p:nvPr>
            <p:ph type="title"/>
          </p:nvPr>
        </p:nvSpPr>
        <p:spPr/>
        <p:txBody>
          <a:bodyPr/>
          <a:lstStyle/>
          <a:p>
            <a:pPr lvl="0"/>
            <a:r>
              <a:rPr lang="en-US" sz="3400">
                <a:sym typeface="Calibri"/>
              </a:rPr>
              <a:t>Apps &amp; Infra: Sales Play Enablement 2/2</a:t>
            </a:r>
            <a:br>
              <a:rPr lang="en-US" sz="3400"/>
            </a:br>
            <a:r>
              <a:rPr lang="en-US" sz="2200" spc="0">
                <a:sym typeface="Calibri"/>
              </a:rPr>
              <a:t>Windows Server on Azure – The Essentials</a:t>
            </a:r>
            <a:endParaRPr lang="en-US" sz="2200" spc="0"/>
          </a:p>
        </p:txBody>
      </p:sp>
      <p:graphicFrame>
        <p:nvGraphicFramePr>
          <p:cNvPr id="3" name="Table 2">
            <a:extLst>
              <a:ext uri="{FF2B5EF4-FFF2-40B4-BE49-F238E27FC236}">
                <a16:creationId xmlns:a16="http://schemas.microsoft.com/office/drawing/2014/main" id="{0B142B57-DFDC-43D6-A9B2-8D08D4D44BF9}"/>
              </a:ext>
            </a:extLst>
          </p:cNvPr>
          <p:cNvGraphicFramePr>
            <a:graphicFrameLocks noGrp="1"/>
          </p:cNvGraphicFramePr>
          <p:nvPr>
            <p:extLst>
              <p:ext uri="{D42A27DB-BD31-4B8C-83A1-F6EECF244321}">
                <p14:modId xmlns:p14="http://schemas.microsoft.com/office/powerpoint/2010/main" val="2613712204"/>
              </p:ext>
            </p:extLst>
          </p:nvPr>
        </p:nvGraphicFramePr>
        <p:xfrm>
          <a:off x="2574606" y="1508127"/>
          <a:ext cx="9686302" cy="4478357"/>
        </p:xfrm>
        <a:graphic>
          <a:graphicData uri="http://schemas.openxmlformats.org/drawingml/2006/table">
            <a:tbl>
              <a:tblPr firstRow="1" bandRow="1">
                <a:tableStyleId>{2D5ABB26-0587-4C30-8999-92F81FD0307C}</a:tableStyleId>
              </a:tblPr>
              <a:tblGrid>
                <a:gridCol w="423992">
                  <a:extLst>
                    <a:ext uri="{9D8B030D-6E8A-4147-A177-3AD203B41FA5}">
                      <a16:colId xmlns:a16="http://schemas.microsoft.com/office/drawing/2014/main" val="3827499738"/>
                    </a:ext>
                  </a:extLst>
                </a:gridCol>
                <a:gridCol w="2449702">
                  <a:extLst>
                    <a:ext uri="{9D8B030D-6E8A-4147-A177-3AD203B41FA5}">
                      <a16:colId xmlns:a16="http://schemas.microsoft.com/office/drawing/2014/main" val="965132441"/>
                    </a:ext>
                  </a:extLst>
                </a:gridCol>
                <a:gridCol w="3190875">
                  <a:extLst>
                    <a:ext uri="{9D8B030D-6E8A-4147-A177-3AD203B41FA5}">
                      <a16:colId xmlns:a16="http://schemas.microsoft.com/office/drawing/2014/main" val="1056926322"/>
                    </a:ext>
                  </a:extLst>
                </a:gridCol>
                <a:gridCol w="3621733">
                  <a:extLst>
                    <a:ext uri="{9D8B030D-6E8A-4147-A177-3AD203B41FA5}">
                      <a16:colId xmlns:a16="http://schemas.microsoft.com/office/drawing/2014/main" val="273393543"/>
                    </a:ext>
                  </a:extLst>
                </a:gridCol>
              </a:tblGrid>
              <a:tr h="485477">
                <a:tc>
                  <a:txBody>
                    <a:bodyPr/>
                    <a:lstStyle/>
                    <a:p>
                      <a:pPr algn="l">
                        <a:lnSpc>
                          <a:spcPct val="100000"/>
                        </a:lnSpc>
                        <a:spcBef>
                          <a:spcPts val="0"/>
                        </a:spcBef>
                        <a:spcAft>
                          <a:spcPts val="0"/>
                        </a:spcAft>
                      </a:pPr>
                      <a:endParaRPr lang="en-US" sz="1000">
                        <a:solidFill>
                          <a:schemeClr val="bg1"/>
                        </a:solidFill>
                        <a:latin typeface="Segoe UI Semibold" panose="020B0702040204020203" pitchFamily="34" charset="0"/>
                        <a:cs typeface="Segoe UI Semibold" panose="020B0702040204020203" pitchFamily="34" charset="0"/>
                      </a:endParaRPr>
                    </a:p>
                  </a:txBody>
                  <a:tcPr marL="73152" marR="73152" marT="27432" marB="27432"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Ready yourself for the customer conversation</a:t>
                      </a:r>
                    </a:p>
                  </a:txBody>
                  <a:tcPr marL="93260" marR="93260" marT="46630" marB="466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l">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Target &amp; activate your sales</a:t>
                      </a:r>
                    </a:p>
                  </a:txBody>
                  <a:tcPr marL="93260" marR="93260" marT="46630" marB="4663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l">
                        <a:spcBef>
                          <a:spcPts val="0"/>
                        </a:spcBef>
                        <a:spcAft>
                          <a:spcPts val="0"/>
                        </a:spcAft>
                      </a:pPr>
                      <a:r>
                        <a:rPr lang="en-US" sz="1100">
                          <a:solidFill>
                            <a:schemeClr val="bg1"/>
                          </a:solidFill>
                          <a:latin typeface="Segoe UI Semibold" panose="020B0702040204020203" pitchFamily="34" charset="0"/>
                          <a:cs typeface="Segoe UI Semibold" panose="020B0702040204020203" pitchFamily="34" charset="0"/>
                        </a:rPr>
                        <a:t>Become a better technical expert</a:t>
                      </a:r>
                    </a:p>
                  </a:txBody>
                  <a:tcPr marL="93260" marR="93260" marT="46630" marB="4663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4234093206"/>
                  </a:ext>
                </a:extLst>
              </a:tr>
              <a:tr h="496061">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Start</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about basic concepts from the deck “Journey to the cloud”</a:t>
                      </a:r>
                      <a:endParaRPr lang="en-US" sz="900" kern="1200" spc="0" noProof="0">
                        <a:solidFill>
                          <a:schemeClr val="accent1"/>
                        </a:solidFill>
                        <a:latin typeface="+mn-lt"/>
                        <a:ea typeface="+mn-ea"/>
                        <a:cs typeface="Segoe UI" pitchFamily="34" charset="0"/>
                      </a:endParaRP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Take the Azure Sales Fundamentals Training</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Learn the deck “How to pitch Azure to SMB Customers”</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Check out the Azure Migration Center online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and use the WS 2008 EOS Deck</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Leverage the EOS infographic in your customer/partner conversations</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Leverage marketing assets such as emails and infographic in your customer/partner conversations</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endParaRPr lang="en-US" sz="900" kern="1200" spc="0" noProof="0">
                        <a:solidFill>
                          <a:schemeClr val="tx2"/>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Take  the learning path for Azure Apps and Infra: Cloud infrastructure and management (Cloud Champion)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Take Adopting CSP: Technical Scenarios and Management</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Learn the migration process leveraging the migration  guide and Azure Migration Center</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Get an overview of the migration tools available, select and go deep on the most applicable tools for you</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Get trained on Azure fundamentals on Microsoft Learn</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0720322"/>
                  </a:ext>
                </a:extLst>
              </a:tr>
              <a:tr h="773791">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Grow</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Read the Cloud Migration and Modernization Playbook (MPN)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Get yourself familiar with the Azure migration in-a-box readiness kit</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how to create an account and set up a VM using Pitch Perfect (Cloud Champion)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Check out the </a:t>
                      </a:r>
                      <a:r>
                        <a:rPr lang="en-US" sz="900" kern="1200" spc="0" noProof="0">
                          <a:solidFill>
                            <a:schemeClr val="tx2"/>
                          </a:solidFill>
                          <a:latin typeface="+mn-lt"/>
                          <a:ea typeface="+mn-ea"/>
                          <a:cs typeface="Segoe UI" pitchFamily="34" charset="0"/>
                          <a:hlinkClick r:id="rId3">
                            <a:extLst>
                              <a:ext uri="{A12FA001-AC4F-418D-AE19-62706E023703}">
                                <ahyp:hlinkClr xmlns:ahyp="http://schemas.microsoft.com/office/drawing/2018/hyperlinkcolor" val="tx"/>
                              </a:ext>
                            </a:extLst>
                          </a:hlinkClick>
                        </a:rPr>
                        <a:t>Reserved Instances resources </a:t>
                      </a:r>
                      <a:r>
                        <a:rPr lang="en-US" sz="900" kern="1200" spc="0" noProof="0">
                          <a:solidFill>
                            <a:schemeClr val="tx2"/>
                          </a:solidFill>
                          <a:latin typeface="+mn-lt"/>
                          <a:ea typeface="+mn-ea"/>
                          <a:cs typeface="Segoe UI" pitchFamily="34" charset="0"/>
                        </a:rPr>
                        <a:t>on MPN an learn about RI for both Windows server and databases </a:t>
                      </a:r>
                      <a:r>
                        <a:rPr lang="en-US" sz="900" kern="1200" spc="0" noProof="0">
                          <a:solidFill>
                            <a:schemeClr val="tx2"/>
                          </a:solidFill>
                          <a:latin typeface="+mn-lt"/>
                          <a:ea typeface="+mn-ea"/>
                          <a:cs typeface="Segoe UI" pitchFamily="34" charset="0"/>
                          <a:hlinkClick r:id="rId4">
                            <a:extLst>
                              <a:ext uri="{A12FA001-AC4F-418D-AE19-62706E023703}">
                                <ahyp:hlinkClr xmlns:ahyp="http://schemas.microsoft.com/office/drawing/2018/hyperlinkcolor" val="tx"/>
                              </a:ext>
                            </a:extLst>
                          </a:hlinkClick>
                        </a:rPr>
                        <a:t>here</a:t>
                      </a:r>
                      <a:endParaRPr lang="en-US" sz="900" kern="1200" spc="0" noProof="0">
                        <a:solidFill>
                          <a:schemeClr val="tx2"/>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and use the Ultimate Guide to Windows Server on Azure</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and use the Windows Server on Azure Solution Deck</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Leverage SQL EOS brochure in your customer/partner conversations</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Leverage marketing assets such as emails and infographic to scale your outreach</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Take training in SQL Managed Instances, Cosmos DB and  Azure database for PostgreSQL / MySQL (Cloud Champion)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Choose and take applicable training for Azure PaaS infrastructure  services. Find technologies in the decks below.</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and use the Ultimate Guide to Windows Server on Azure</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and use the Windows Server on Azure Technical Deck excl Application Modernization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and use the Migration Deck excl Refactor / Rearchitect / Rebuild</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49041308"/>
                  </a:ext>
                </a:extLst>
              </a:tr>
              <a:tr h="970630">
                <a:tc>
                  <a:txBody>
                    <a:bodyPr/>
                    <a:lstStyle/>
                    <a:p>
                      <a:pPr algn="ctr">
                        <a:spcBef>
                          <a:spcPts val="0"/>
                        </a:spcBef>
                        <a:spcAft>
                          <a:spcPts val="0"/>
                        </a:spcAft>
                      </a:pPr>
                      <a:r>
                        <a:rPr lang="en-US" sz="1000">
                          <a:latin typeface="Segoe UI Semibold" panose="020B0702040204020203" pitchFamily="34" charset="0"/>
                          <a:cs typeface="Segoe UI Semibold" panose="020B0702040204020203" pitchFamily="34" charset="0"/>
                        </a:rPr>
                        <a:t>Optimize</a:t>
                      </a:r>
                    </a:p>
                  </a:txBody>
                  <a:tcPr marL="93260" marR="93260" marT="46630" marB="4663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Read the Cloud Migration and Modernization Playbook (MPN)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Check out the </a:t>
                      </a:r>
                      <a:r>
                        <a:rPr lang="en-US" sz="900" kern="1200" spc="0" noProof="0">
                          <a:solidFill>
                            <a:schemeClr val="tx2"/>
                          </a:solidFill>
                          <a:latin typeface="+mn-lt"/>
                          <a:ea typeface="+mn-ea"/>
                          <a:cs typeface="Segoe UI" pitchFamily="34" charset="0"/>
                          <a:hlinkClick r:id="rId5">
                            <a:extLst>
                              <a:ext uri="{A12FA001-AC4F-418D-AE19-62706E023703}">
                                <ahyp:hlinkClr xmlns:ahyp="http://schemas.microsoft.com/office/drawing/2018/hyperlinkcolor" val="tx"/>
                              </a:ext>
                            </a:extLst>
                          </a:hlinkClick>
                        </a:rPr>
                        <a:t>container resources </a:t>
                      </a:r>
                      <a:r>
                        <a:rPr lang="en-US" sz="900" kern="1200" spc="0" noProof="0">
                          <a:solidFill>
                            <a:schemeClr val="tx2"/>
                          </a:solidFill>
                          <a:latin typeface="+mn-lt"/>
                          <a:ea typeface="+mn-ea"/>
                          <a:cs typeface="Segoe UI" pitchFamily="34" charset="0"/>
                        </a:rPr>
                        <a:t>available </a:t>
                      </a:r>
                      <a:r>
                        <a:rPr lang="en-US" sz="900" kern="1200" spc="0" noProof="0">
                          <a:solidFill>
                            <a:schemeClr val="accent1"/>
                          </a:solidFill>
                          <a:latin typeface="+mn-lt"/>
                          <a:ea typeface="+mn-ea"/>
                          <a:cs typeface="Segoe UI" pitchFamily="34" charset="0"/>
                        </a:rPr>
                        <a:t>at MPN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accent1"/>
                          </a:solidFill>
                          <a:latin typeface="+mn-lt"/>
                          <a:ea typeface="+mn-ea"/>
                          <a:cs typeface="Segoe UI" pitchFamily="34" charset="0"/>
                        </a:rPr>
                        <a:t>Get acquainted with the other Azure Solution plays such as Application Modernization, BCDR, Security &amp; Management and Linux on Azure.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and use (for your customer) applicable parts of  the Azure value prop, the migration value prop and the migration strategies in the Migration deck</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Drive upsell and cross-sell leveraging additional Azure Solution Plays</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endParaRPr lang="en-US" sz="900" kern="1200" spc="0" noProof="0">
                        <a:solidFill>
                          <a:schemeClr val="tx2"/>
                        </a:solidFill>
                        <a:latin typeface="+mn-lt"/>
                        <a:ea typeface="+mn-ea"/>
                        <a:cs typeface="Segoe UI"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Take Technical deep dive on migrating application to Azure - Application Modernization (Cloud Champion)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Choose and take applicable training for containerization and other applicable Azure PaaS application modernization services. Find technologies in the decks below (Cloud Champion / MS Learn)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Learn/Use the Windows Server on Azure Technical Deck incl Application Modernization</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Learn/Use the Migration Deck incl. Refactor / Rearchitect / Rebuild</a:t>
                      </a:r>
                    </a:p>
                    <a:p>
                      <a:pPr marL="112713" marR="0" lvl="0" indent="-112713" algn="l" defTabSz="932472" rtl="0" eaLnBrk="1" fontAlgn="base" latinLnBrk="0" hangingPunct="1">
                        <a:lnSpc>
                          <a:spcPct val="100000"/>
                        </a:lnSpc>
                        <a:spcBef>
                          <a:spcPct val="0"/>
                        </a:spcBef>
                        <a:spcAft>
                          <a:spcPts val="100"/>
                        </a:spcAft>
                        <a:buClrTx/>
                        <a:buSzTx/>
                        <a:buFont typeface="+mj-lt"/>
                        <a:buAutoNum type="arabicPeriod"/>
                        <a:tabLst/>
                        <a:defRPr/>
                      </a:pPr>
                      <a:r>
                        <a:rPr lang="en-US" sz="900" kern="1200" spc="0" noProof="0">
                          <a:solidFill>
                            <a:schemeClr val="tx2"/>
                          </a:solidFill>
                          <a:latin typeface="+mn-lt"/>
                          <a:ea typeface="+mn-ea"/>
                          <a:cs typeface="Segoe UI" pitchFamily="34" charset="0"/>
                        </a:rPr>
                        <a:t>Learn the technical aspects of additional Azure Sales Plays</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08172808"/>
                  </a:ext>
                </a:extLst>
              </a:tr>
            </a:tbl>
          </a:graphicData>
        </a:graphic>
      </p:graphicFrame>
      <p:sp>
        <p:nvSpPr>
          <p:cNvPr id="8" name="Rectangle 7">
            <a:extLst>
              <a:ext uri="{FF2B5EF4-FFF2-40B4-BE49-F238E27FC236}">
                <a16:creationId xmlns:a16="http://schemas.microsoft.com/office/drawing/2014/main" id="{4803A25A-B970-479B-8696-9A00DF0824FB}"/>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9E7C446-E84E-419F-BE72-6D5CB9530157}"/>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0" name="Rectangle 9">
            <a:hlinkClick r:id="rId6" action="ppaction://hlinksldjump"/>
            <a:extLst>
              <a:ext uri="{FF2B5EF4-FFF2-40B4-BE49-F238E27FC236}">
                <a16:creationId xmlns:a16="http://schemas.microsoft.com/office/drawing/2014/main" id="{9E65B091-EEEE-4541-A6FC-D7483CAC9E5D}"/>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1" name="Isosceles Triangle 20">
            <a:hlinkClick r:id="rId7" action="ppaction://hlinksldjump"/>
            <a:extLst>
              <a:ext uri="{FF2B5EF4-FFF2-40B4-BE49-F238E27FC236}">
                <a16:creationId xmlns:a16="http://schemas.microsoft.com/office/drawing/2014/main" id="{5208D902-34BF-4256-A649-69EF9C29C275}"/>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25" name="Rectangle 24">
            <a:hlinkClick r:id="rId8" action="ppaction://hlinksldjump"/>
            <a:extLst>
              <a:ext uri="{FF2B5EF4-FFF2-40B4-BE49-F238E27FC236}">
                <a16:creationId xmlns:a16="http://schemas.microsoft.com/office/drawing/2014/main" id="{43AA5663-C791-4F89-BFD9-E6AE5F74ED1F}"/>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26" name="Rectangle 25">
            <a:hlinkClick r:id="rId9" action="ppaction://hlinksldjump"/>
            <a:extLst>
              <a:ext uri="{FF2B5EF4-FFF2-40B4-BE49-F238E27FC236}">
                <a16:creationId xmlns:a16="http://schemas.microsoft.com/office/drawing/2014/main" id="{C5C1B0AC-F7EB-4E5B-8CFE-EE6BFD9984CF}"/>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27" name="Rectangle 26">
            <a:hlinkClick r:id="rId8" action="ppaction://hlinksldjump"/>
            <a:extLst>
              <a:ext uri="{FF2B5EF4-FFF2-40B4-BE49-F238E27FC236}">
                <a16:creationId xmlns:a16="http://schemas.microsoft.com/office/drawing/2014/main" id="{A7704C18-45CC-4A62-A3AA-5AFD4C8A6FDF}"/>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28" name="Rectangle 27">
            <a:hlinkClick r:id="rId10" action="ppaction://hlinksldjump"/>
            <a:extLst>
              <a:ext uri="{FF2B5EF4-FFF2-40B4-BE49-F238E27FC236}">
                <a16:creationId xmlns:a16="http://schemas.microsoft.com/office/drawing/2014/main" id="{F18DC537-9AA9-4ABA-804A-5FE6B9A997FD}"/>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29" name="Rectangle 28">
            <a:hlinkClick r:id="rId9" action="ppaction://hlinksldjump"/>
            <a:extLst>
              <a:ext uri="{FF2B5EF4-FFF2-40B4-BE49-F238E27FC236}">
                <a16:creationId xmlns:a16="http://schemas.microsoft.com/office/drawing/2014/main" id="{B5867587-B974-4150-B4F9-B7719C5B130D}"/>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30" name="Rectangle 29">
            <a:hlinkClick r:id="rId11" action="ppaction://hlinksldjump"/>
            <a:extLst>
              <a:ext uri="{FF2B5EF4-FFF2-40B4-BE49-F238E27FC236}">
                <a16:creationId xmlns:a16="http://schemas.microsoft.com/office/drawing/2014/main" id="{3655F5B0-C826-426E-B6B5-811BFAE509F2}"/>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1000" b="0" i="0" u="none" strike="noStrike" kern="0" cap="none" spc="0" normalizeH="0" baseline="0" noProof="0">
                <a:ln>
                  <a:noFill/>
                </a:ln>
                <a:solidFill>
                  <a:schemeClr val="tx2"/>
                </a:solidFill>
                <a:effectLst/>
                <a:uLnTx/>
                <a:uFillTx/>
                <a:latin typeface="Segoe UI Semibold" panose="020B0702040204020203" pitchFamily="34" charset="0"/>
                <a:cs typeface="Segoe UI Semibold" panose="020B0702040204020203" pitchFamily="34" charset="0"/>
              </a:rPr>
              <a:t>6. Enablement</a:t>
            </a:r>
          </a:p>
        </p:txBody>
      </p:sp>
      <p:sp>
        <p:nvSpPr>
          <p:cNvPr id="31" name="Rectangle 30">
            <a:hlinkClick r:id="rId8" action="ppaction://hlinksldjump"/>
            <a:extLst>
              <a:ext uri="{FF2B5EF4-FFF2-40B4-BE49-F238E27FC236}">
                <a16:creationId xmlns:a16="http://schemas.microsoft.com/office/drawing/2014/main" id="{0574742D-5632-419F-A5FF-CE1851B98D33}"/>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40" name="Rectangle 39">
            <a:hlinkClick r:id="rId12" action="ppaction://hlinksldjump"/>
            <a:extLst>
              <a:ext uri="{FF2B5EF4-FFF2-40B4-BE49-F238E27FC236}">
                <a16:creationId xmlns:a16="http://schemas.microsoft.com/office/drawing/2014/main" id="{D3BE5F51-9D6A-49E3-B5A3-1A5FF54B4381}"/>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41" name="Rectangle 40">
            <a:hlinkClick r:id="rId13" action="ppaction://hlinksldjump"/>
            <a:extLst>
              <a:ext uri="{FF2B5EF4-FFF2-40B4-BE49-F238E27FC236}">
                <a16:creationId xmlns:a16="http://schemas.microsoft.com/office/drawing/2014/main" id="{B2DA9932-59F2-4263-8B02-54793B8D2C9C}"/>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42" name="Rectangle 41">
            <a:hlinkClick r:id="rId14" action="ppaction://hlinksldjump"/>
            <a:extLst>
              <a:ext uri="{FF2B5EF4-FFF2-40B4-BE49-F238E27FC236}">
                <a16:creationId xmlns:a16="http://schemas.microsoft.com/office/drawing/2014/main" id="{97572DEB-C39B-4F07-8BD8-1FBC8D0FBB01}"/>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43" name="Rectangle 42">
            <a:hlinkClick r:id="rId15" action="ppaction://hlinksldjump"/>
            <a:extLst>
              <a:ext uri="{FF2B5EF4-FFF2-40B4-BE49-F238E27FC236}">
                <a16:creationId xmlns:a16="http://schemas.microsoft.com/office/drawing/2014/main" id="{1FFBD604-962E-40E4-B512-2FEFFECF4B5D}"/>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44" name="Rectangle 43">
            <a:hlinkClick r:id="rId16" action="ppaction://hlinksldjump"/>
            <a:extLst>
              <a:ext uri="{FF2B5EF4-FFF2-40B4-BE49-F238E27FC236}">
                <a16:creationId xmlns:a16="http://schemas.microsoft.com/office/drawing/2014/main" id="{046A08B0-A7DC-486F-83E7-3F6F927BA44C}"/>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45" name="Rectangle 44">
            <a:hlinkClick r:id="rId17" action="ppaction://hlinksldjump"/>
            <a:extLst>
              <a:ext uri="{FF2B5EF4-FFF2-40B4-BE49-F238E27FC236}">
                <a16:creationId xmlns:a16="http://schemas.microsoft.com/office/drawing/2014/main" id="{2C76103C-7DB9-4340-9DEF-A7BC96115875}"/>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46" name="Isosceles Triangle 45">
            <a:hlinkClick r:id="rId7" action="ppaction://hlinksldjump"/>
            <a:extLst>
              <a:ext uri="{FF2B5EF4-FFF2-40B4-BE49-F238E27FC236}">
                <a16:creationId xmlns:a16="http://schemas.microsoft.com/office/drawing/2014/main" id="{2DEB583E-AC0F-435C-A4CC-47EEE6780C26}"/>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17" name="Rectangle 16">
            <a:extLst>
              <a:ext uri="{FF2B5EF4-FFF2-40B4-BE49-F238E27FC236}">
                <a16:creationId xmlns:a16="http://schemas.microsoft.com/office/drawing/2014/main" id="{F2CE7D99-6106-427C-B882-70253E76F471}"/>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9" name="Rectangle 48">
            <a:extLst>
              <a:ext uri="{FF2B5EF4-FFF2-40B4-BE49-F238E27FC236}">
                <a16:creationId xmlns:a16="http://schemas.microsoft.com/office/drawing/2014/main" id="{176CAF8B-FB18-4F16-9B75-838EFA6EC928}"/>
              </a:ext>
            </a:extLst>
          </p:cNvPr>
          <p:cNvSpPr/>
          <p:nvPr/>
        </p:nvSpPr>
        <p:spPr>
          <a:xfrm>
            <a:off x="2574607" y="6065052"/>
            <a:ext cx="2803274" cy="365745"/>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 </a:t>
            </a:r>
          </a:p>
        </p:txBody>
      </p:sp>
      <p:sp>
        <p:nvSpPr>
          <p:cNvPr id="50" name="Rectangle 49">
            <a:extLst>
              <a:ext uri="{FF2B5EF4-FFF2-40B4-BE49-F238E27FC236}">
                <a16:creationId xmlns:a16="http://schemas.microsoft.com/office/drawing/2014/main" id="{414DDB66-5E01-4EA0-BDD5-CAE659E5DC36}"/>
              </a:ext>
            </a:extLst>
          </p:cNvPr>
          <p:cNvSpPr/>
          <p:nvPr/>
        </p:nvSpPr>
        <p:spPr>
          <a:xfrm>
            <a:off x="5514975" y="6437917"/>
            <a:ext cx="3023245" cy="400110"/>
          </a:xfrm>
          <a:prstGeom prst="rect">
            <a:avLst/>
          </a:prstGeom>
          <a:ln w="6350">
            <a:solidFill>
              <a:schemeClr val="accent5"/>
            </a:solidFill>
          </a:ln>
        </p:spPr>
        <p:txBody>
          <a:bodyPr wrap="square" anchor="ctr">
            <a:spAutoFit/>
          </a:bodyPr>
          <a:lstStyle/>
          <a:p>
            <a:pPr lvl="0" algn="ctr" eaLnBrk="0" fontAlgn="base" hangingPunct="0">
              <a:spcBef>
                <a:spcPts val="400"/>
              </a:spcBef>
              <a:spcAft>
                <a:spcPct val="0"/>
              </a:spcAft>
              <a:defRPr/>
            </a:pPr>
            <a:r>
              <a:rPr lang="en-US" sz="1000">
                <a:solidFill>
                  <a:schemeClr val="accent1"/>
                </a:solidFill>
                <a:cs typeface="Calibri" panose="020F0502020204030204" pitchFamily="34" charset="0"/>
              </a:rPr>
              <a:t>Check out</a:t>
            </a:r>
            <a:r>
              <a:rPr lang="en-US" sz="1000" b="1">
                <a:solidFill>
                  <a:schemeClr val="accent1"/>
                </a:solidFill>
                <a:cs typeface="Calibri" panose="020F0502020204030204" pitchFamily="34" charset="0"/>
              </a:rPr>
              <a:t> </a:t>
            </a:r>
            <a:r>
              <a:rPr lang="en-US" sz="1000">
                <a:solidFill>
                  <a:schemeClr val="accent1"/>
                </a:solidFill>
                <a:cs typeface="Calibri" panose="020F0502020204030204" pitchFamily="34" charset="0"/>
              </a:rPr>
              <a:t>Pitch Perfect on Cloud Champion and the  </a:t>
            </a:r>
            <a:r>
              <a:rPr lang="en-US" sz="1000" b="1">
                <a:solidFill>
                  <a:schemeClr val="accent1"/>
                </a:solidFill>
                <a:cs typeface="Calibri" panose="020F0502020204030204" pitchFamily="34" charset="0"/>
                <a:hlinkClick r:id="rId18">
                  <a:extLst>
                    <a:ext uri="{A12FA001-AC4F-418D-AE19-62706E023703}">
                      <ahyp:hlinkClr xmlns:ahyp="http://schemas.microsoft.com/office/drawing/2018/hyperlinkcolor" val="tx"/>
                    </a:ext>
                  </a:extLst>
                </a:hlinkClick>
              </a:rPr>
              <a:t>MPN Data Center Transformation Sales Assets</a:t>
            </a:r>
            <a:endParaRPr lang="en-US" sz="1000">
              <a:solidFill>
                <a:schemeClr val="accent1"/>
              </a:solidFill>
              <a:cs typeface="Calibri" panose="020F0502020204030204" pitchFamily="34" charset="0"/>
            </a:endParaRPr>
          </a:p>
        </p:txBody>
      </p:sp>
      <p:sp>
        <p:nvSpPr>
          <p:cNvPr id="51" name="Rectangle 50">
            <a:extLst>
              <a:ext uri="{FF2B5EF4-FFF2-40B4-BE49-F238E27FC236}">
                <a16:creationId xmlns:a16="http://schemas.microsoft.com/office/drawing/2014/main" id="{C7777D66-17B9-46CB-930D-94F784E0DD43}"/>
              </a:ext>
            </a:extLst>
          </p:cNvPr>
          <p:cNvSpPr/>
          <p:nvPr/>
        </p:nvSpPr>
        <p:spPr>
          <a:xfrm>
            <a:off x="8726617" y="6096507"/>
            <a:ext cx="3534291" cy="323474"/>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 </a:t>
            </a:r>
          </a:p>
        </p:txBody>
      </p:sp>
      <p:sp>
        <p:nvSpPr>
          <p:cNvPr id="52" name="Rectangle 51">
            <a:extLst>
              <a:ext uri="{FF2B5EF4-FFF2-40B4-BE49-F238E27FC236}">
                <a16:creationId xmlns:a16="http://schemas.microsoft.com/office/drawing/2014/main" id="{D37850FC-071F-407A-ABFA-B72AA88603C2}"/>
              </a:ext>
            </a:extLst>
          </p:cNvPr>
          <p:cNvSpPr/>
          <p:nvPr/>
        </p:nvSpPr>
        <p:spPr>
          <a:xfrm>
            <a:off x="5514975" y="6107323"/>
            <a:ext cx="3023245" cy="323474"/>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 </a:t>
            </a:r>
          </a:p>
        </p:txBody>
      </p:sp>
      <p:sp>
        <p:nvSpPr>
          <p:cNvPr id="53" name="Rectangle 52">
            <a:extLst>
              <a:ext uri="{FF2B5EF4-FFF2-40B4-BE49-F238E27FC236}">
                <a16:creationId xmlns:a16="http://schemas.microsoft.com/office/drawing/2014/main" id="{B4BCCE90-CECD-4746-8025-AF1F6FE66AF8}"/>
              </a:ext>
            </a:extLst>
          </p:cNvPr>
          <p:cNvSpPr/>
          <p:nvPr/>
        </p:nvSpPr>
        <p:spPr>
          <a:xfrm>
            <a:off x="2574606" y="6419981"/>
            <a:ext cx="2803274" cy="400110"/>
          </a:xfrm>
          <a:prstGeom prst="rect">
            <a:avLst/>
          </a:prstGeom>
          <a:ln w="6350">
            <a:solidFill>
              <a:schemeClr val="accent5"/>
            </a:solidFill>
          </a:ln>
        </p:spPr>
        <p:txBody>
          <a:bodyPr wrap="square">
            <a:spAutoFit/>
          </a:bodyPr>
          <a:lstStyle/>
          <a:p>
            <a:pPr lvl="0" algn="ctr" eaLnBrk="0" fontAlgn="base" hangingPunct="0">
              <a:spcBef>
                <a:spcPts val="400"/>
              </a:spcBef>
              <a:spcAft>
                <a:spcPct val="0"/>
              </a:spcAft>
              <a:defRPr/>
            </a:pPr>
            <a:r>
              <a:rPr lang="en-US" sz="1000">
                <a:solidFill>
                  <a:schemeClr val="accent1"/>
                </a:solidFill>
                <a:cs typeface="Calibri" panose="020F0502020204030204" pitchFamily="34" charset="0"/>
              </a:rPr>
              <a:t>Check out Cloud Champion </a:t>
            </a:r>
            <a:r>
              <a:rPr lang="en-US" sz="1000" b="1">
                <a:solidFill>
                  <a:schemeClr val="tx2"/>
                </a:solidFill>
                <a:cs typeface="Calibri" panose="020F0502020204030204" pitchFamily="34" charset="0"/>
                <a:hlinkClick r:id="rId19">
                  <a:extLst>
                    <a:ext uri="{A12FA001-AC4F-418D-AE19-62706E023703}">
                      <ahyp:hlinkClr xmlns:ahyp="http://schemas.microsoft.com/office/drawing/2018/hyperlinkcolor" val="tx"/>
                    </a:ext>
                  </a:extLst>
                </a:hlinkClick>
              </a:rPr>
              <a:t>EOS assets </a:t>
            </a:r>
            <a:r>
              <a:rPr lang="en-US" sz="1000">
                <a:solidFill>
                  <a:schemeClr val="accent1"/>
                </a:solidFill>
                <a:cs typeface="Calibri" panose="020F0502020204030204" pitchFamily="34" charset="0"/>
              </a:rPr>
              <a:t>and the </a:t>
            </a:r>
            <a:r>
              <a:rPr lang="en-US" sz="1000" b="1">
                <a:solidFill>
                  <a:schemeClr val="accent1"/>
                </a:solidFill>
                <a:cs typeface="Calibri" panose="020F0502020204030204" pitchFamily="34" charset="0"/>
                <a:hlinkClick r:id="rId18">
                  <a:extLst>
                    <a:ext uri="{A12FA001-AC4F-418D-AE19-62706E023703}">
                      <ahyp:hlinkClr xmlns:ahyp="http://schemas.microsoft.com/office/drawing/2018/hyperlinkcolor" val="tx"/>
                    </a:ext>
                  </a:extLst>
                </a:hlinkClick>
              </a:rPr>
              <a:t>MPN Data Center Transformation </a:t>
            </a:r>
            <a:r>
              <a:rPr lang="en-US" sz="1000" b="1">
                <a:solidFill>
                  <a:schemeClr val="accent1"/>
                </a:solidFill>
                <a:cs typeface="Calibri" panose="020F0502020204030204" pitchFamily="34" charset="0"/>
              </a:rPr>
              <a:t> </a:t>
            </a:r>
            <a:r>
              <a:rPr lang="en-US" sz="1000">
                <a:solidFill>
                  <a:schemeClr val="accent1"/>
                </a:solidFill>
                <a:cs typeface="Calibri" panose="020F0502020204030204" pitchFamily="34" charset="0"/>
              </a:rPr>
              <a:t>site</a:t>
            </a:r>
            <a:r>
              <a:rPr lang="en-US" sz="1000" b="1">
                <a:solidFill>
                  <a:schemeClr val="accent1"/>
                </a:solidFill>
                <a:cs typeface="Calibri" panose="020F0502020204030204" pitchFamily="34" charset="0"/>
              </a:rPr>
              <a:t> </a:t>
            </a:r>
            <a:r>
              <a:rPr lang="en-US" sz="1000">
                <a:solidFill>
                  <a:schemeClr val="accent1"/>
                </a:solidFill>
                <a:cs typeface="Calibri" panose="020F0502020204030204" pitchFamily="34" charset="0"/>
              </a:rPr>
              <a:t>for more </a:t>
            </a:r>
            <a:endParaRPr lang="en-US" sz="1000" b="1">
              <a:solidFill>
                <a:schemeClr val="accent1"/>
              </a:solidFill>
              <a:cs typeface="Calibri" panose="020F0502020204030204" pitchFamily="34" charset="0"/>
            </a:endParaRPr>
          </a:p>
        </p:txBody>
      </p:sp>
      <p:sp>
        <p:nvSpPr>
          <p:cNvPr id="55" name="Rectangle 54">
            <a:extLst>
              <a:ext uri="{FF2B5EF4-FFF2-40B4-BE49-F238E27FC236}">
                <a16:creationId xmlns:a16="http://schemas.microsoft.com/office/drawing/2014/main" id="{81646170-53D6-4D6E-AE3A-BEF639A7F351}"/>
              </a:ext>
            </a:extLst>
          </p:cNvPr>
          <p:cNvSpPr/>
          <p:nvPr/>
        </p:nvSpPr>
        <p:spPr>
          <a:xfrm>
            <a:off x="8734131" y="6419981"/>
            <a:ext cx="3534291" cy="400110"/>
          </a:xfrm>
          <a:prstGeom prst="rect">
            <a:avLst/>
          </a:prstGeom>
          <a:ln w="6350">
            <a:solidFill>
              <a:schemeClr val="accent5"/>
            </a:solidFill>
          </a:ln>
        </p:spPr>
        <p:txBody>
          <a:bodyPr wrap="square" anchor="ctr">
            <a:spAutoFit/>
          </a:bodyPr>
          <a:lstStyle/>
          <a:p>
            <a:pPr lvl="0" algn="ctr" eaLnBrk="0" fontAlgn="base" hangingPunct="0">
              <a:spcBef>
                <a:spcPts val="400"/>
              </a:spcBef>
              <a:spcAft>
                <a:spcPct val="0"/>
              </a:spcAft>
              <a:defRPr/>
            </a:pPr>
            <a:r>
              <a:rPr lang="en-US" sz="1000">
                <a:solidFill>
                  <a:schemeClr val="accent1"/>
                </a:solidFill>
                <a:cs typeface="Calibri" panose="020F0502020204030204" pitchFamily="34" charset="0"/>
              </a:rPr>
              <a:t>Check out the </a:t>
            </a:r>
            <a:r>
              <a:rPr lang="en-US" sz="1000" b="1">
                <a:solidFill>
                  <a:schemeClr val="tx2"/>
                </a:solidFill>
                <a:cs typeface="Calibri" panose="020F0502020204030204" pitchFamily="34" charset="0"/>
                <a:hlinkClick r:id="rId20">
                  <a:extLst>
                    <a:ext uri="{A12FA001-AC4F-418D-AE19-62706E023703}">
                      <ahyp:hlinkClr xmlns:ahyp="http://schemas.microsoft.com/office/drawing/2018/hyperlinkcolor" val="tx"/>
                    </a:ext>
                  </a:extLst>
                </a:hlinkClick>
              </a:rPr>
              <a:t>learning paths at Microsoft Learn </a:t>
            </a:r>
            <a:r>
              <a:rPr lang="en-US" sz="1000">
                <a:solidFill>
                  <a:schemeClr val="accent1"/>
                </a:solidFill>
                <a:cs typeface="Calibri" panose="020F0502020204030204" pitchFamily="34" charset="0"/>
              </a:rPr>
              <a:t>for more training, certification and hands-on labs.</a:t>
            </a:r>
            <a:endParaRPr lang="en-US" sz="1000" b="1">
              <a:solidFill>
                <a:schemeClr val="accent1"/>
              </a:solidFill>
              <a:cs typeface="Calibri" panose="020F0502020204030204" pitchFamily="34" charset="0"/>
            </a:endParaRPr>
          </a:p>
        </p:txBody>
      </p:sp>
      <p:grpSp>
        <p:nvGrpSpPr>
          <p:cNvPr id="32" name="Group 31">
            <a:extLst>
              <a:ext uri="{FF2B5EF4-FFF2-40B4-BE49-F238E27FC236}">
                <a16:creationId xmlns:a16="http://schemas.microsoft.com/office/drawing/2014/main" id="{668EB975-EA2B-47E0-9ED4-2A50D19A1DCB}"/>
              </a:ext>
            </a:extLst>
          </p:cNvPr>
          <p:cNvGrpSpPr/>
          <p:nvPr/>
        </p:nvGrpSpPr>
        <p:grpSpPr>
          <a:xfrm>
            <a:off x="13574" y="5919357"/>
            <a:ext cx="2182973" cy="725740"/>
            <a:chOff x="-3478" y="6262664"/>
            <a:chExt cx="2207104" cy="725740"/>
          </a:xfrm>
        </p:grpSpPr>
        <p:sp>
          <p:nvSpPr>
            <p:cNvPr id="33" name="Rectangle 32">
              <a:extLst>
                <a:ext uri="{FF2B5EF4-FFF2-40B4-BE49-F238E27FC236}">
                  <a16:creationId xmlns:a16="http://schemas.microsoft.com/office/drawing/2014/main" id="{C8A86D3B-6BE8-449A-B048-663764B653EE}"/>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33">
              <a:extLst>
                <a:ext uri="{FF2B5EF4-FFF2-40B4-BE49-F238E27FC236}">
                  <a16:creationId xmlns:a16="http://schemas.microsoft.com/office/drawing/2014/main" id="{E53F2DED-E69E-4838-9E33-3235E8414A32}"/>
                </a:ext>
              </a:extLst>
            </p:cNvPr>
            <p:cNvPicPr>
              <a:picLocks noChangeAspect="1"/>
            </p:cNvPicPr>
            <p:nvPr/>
          </p:nvPicPr>
          <p:blipFill>
            <a:blip r:embed="rId21"/>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4647072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9" name="Straight Connector 158">
            <a:extLst>
              <a:ext uri="{FF2B5EF4-FFF2-40B4-BE49-F238E27FC236}">
                <a16:creationId xmlns:a16="http://schemas.microsoft.com/office/drawing/2014/main" id="{28956512-1A7D-4A89-83DF-B5DDC9C2CD6E}"/>
              </a:ext>
            </a:extLst>
          </p:cNvPr>
          <p:cNvCxnSpPr>
            <a:cxnSpLocks/>
          </p:cNvCxnSpPr>
          <p:nvPr/>
        </p:nvCxnSpPr>
        <p:spPr>
          <a:xfrm>
            <a:off x="7665177" y="3795921"/>
            <a:ext cx="382313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3725AD20-411B-43D2-A116-EAE0C56A95F4}"/>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6" name="Rectangle 75">
            <a:extLst>
              <a:ext uri="{FF2B5EF4-FFF2-40B4-BE49-F238E27FC236}">
                <a16:creationId xmlns:a16="http://schemas.microsoft.com/office/drawing/2014/main" id="{FED94AC5-8111-4595-AEB4-65EF513C3ED3}"/>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78" name="Rectangle 77">
            <a:hlinkClick r:id="rId3" action="ppaction://hlinksldjump"/>
            <a:extLst>
              <a:ext uri="{FF2B5EF4-FFF2-40B4-BE49-F238E27FC236}">
                <a16:creationId xmlns:a16="http://schemas.microsoft.com/office/drawing/2014/main" id="{1B2EB7EA-986D-4312-B364-46B459F634EF}"/>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32472" fontAlgn="base">
              <a:lnSpc>
                <a:spcPct val="90000"/>
              </a:lnSpc>
              <a:spcBef>
                <a:spcPts val="400"/>
              </a:spcBef>
              <a:spcAft>
                <a:spcPct val="0"/>
              </a:spcAft>
              <a:defRPr/>
            </a:pPr>
            <a:r>
              <a:rPr lang="en-US" sz="1100" kern="0">
                <a:solidFill>
                  <a:schemeClr val="accent1"/>
                </a:solidFill>
                <a:latin typeface="Segoe UI Semibold" panose="020B0702040204020203" pitchFamily="34" charset="0"/>
                <a:cs typeface="Segoe UI Semibold" panose="020B0702040204020203" pitchFamily="34" charset="0"/>
              </a:rPr>
              <a:t>Overview</a:t>
            </a:r>
          </a:p>
        </p:txBody>
      </p:sp>
      <p:sp>
        <p:nvSpPr>
          <p:cNvPr id="85" name="Rectangle 84">
            <a:hlinkClick r:id="rId4" action="ppaction://hlinksldjump"/>
            <a:extLst>
              <a:ext uri="{FF2B5EF4-FFF2-40B4-BE49-F238E27FC236}">
                <a16:creationId xmlns:a16="http://schemas.microsoft.com/office/drawing/2014/main" id="{F4767421-2550-4014-B201-EB84EC8B03CE}"/>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86" name="Rectangle 85">
            <a:hlinkClick r:id="rId5" action="ppaction://hlinksldjump"/>
            <a:extLst>
              <a:ext uri="{FF2B5EF4-FFF2-40B4-BE49-F238E27FC236}">
                <a16:creationId xmlns:a16="http://schemas.microsoft.com/office/drawing/2014/main" id="{7BEDEB0C-5F35-4528-8465-07C0EA125B27}"/>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solidFill>
                  <a:srgbClr val="353535"/>
                </a:solidFill>
                <a:cs typeface="Segoe UI Semibold" panose="020B0702040204020203" pitchFamily="34" charset="0"/>
              </a:rPr>
              <a:t>PiB</a:t>
            </a:r>
            <a:r>
              <a:rPr lang="en-US" sz="900" kern="0">
                <a:solidFill>
                  <a:srgbClr val="353535"/>
                </a:solidFill>
                <a:cs typeface="Segoe UI Semibold" panose="020B0702040204020203" pitchFamily="34" charset="0"/>
              </a:rPr>
              <a:t> Content Overview</a:t>
            </a:r>
          </a:p>
        </p:txBody>
      </p:sp>
      <p:sp>
        <p:nvSpPr>
          <p:cNvPr id="88" name="Rectangle 87">
            <a:hlinkClick r:id="rId5" action="ppaction://hlinksldjump"/>
            <a:extLst>
              <a:ext uri="{FF2B5EF4-FFF2-40B4-BE49-F238E27FC236}">
                <a16:creationId xmlns:a16="http://schemas.microsoft.com/office/drawing/2014/main" id="{51A18D2B-3CC6-4AFD-B0A8-4E143135D7FE}"/>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97" name="Rectangle 96">
            <a:extLst>
              <a:ext uri="{FF2B5EF4-FFF2-40B4-BE49-F238E27FC236}">
                <a16:creationId xmlns:a16="http://schemas.microsoft.com/office/drawing/2014/main" id="{330E350B-0BF1-4E67-88E1-AF3770D40F84}"/>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101" name="Rectangle 100">
            <a:hlinkClick r:id="rId6" action="ppaction://hlinksldjump"/>
            <a:extLst>
              <a:ext uri="{FF2B5EF4-FFF2-40B4-BE49-F238E27FC236}">
                <a16:creationId xmlns:a16="http://schemas.microsoft.com/office/drawing/2014/main" id="{CFAB3691-0FC7-4771-B60B-EB77B0AB5365}"/>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latin typeface="Segoe UI Semilight"/>
                <a:cs typeface="Segoe UI Semibold" panose="020B0702040204020203" pitchFamily="34" charset="0"/>
              </a:rPr>
              <a:t>Windows Server on Azure</a:t>
            </a:r>
          </a:p>
        </p:txBody>
      </p:sp>
      <p:sp>
        <p:nvSpPr>
          <p:cNvPr id="69" name="Isosceles Triangle 68">
            <a:hlinkClick r:id="rId7" action="ppaction://hlinksldjump"/>
            <a:extLst>
              <a:ext uri="{FF2B5EF4-FFF2-40B4-BE49-F238E27FC236}">
                <a16:creationId xmlns:a16="http://schemas.microsoft.com/office/drawing/2014/main" id="{DA19B8BE-30FA-4347-8191-6B9FEA54D3BF}"/>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70" name="Isosceles Triangle 69">
            <a:hlinkClick r:id="rId7" action="ppaction://hlinksldjump"/>
            <a:extLst>
              <a:ext uri="{FF2B5EF4-FFF2-40B4-BE49-F238E27FC236}">
                <a16:creationId xmlns:a16="http://schemas.microsoft.com/office/drawing/2014/main" id="{923864C6-0AB3-458D-93FF-14B1F72A3B25}"/>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grpSp>
        <p:nvGrpSpPr>
          <p:cNvPr id="72" name="Group 71">
            <a:extLst>
              <a:ext uri="{FF2B5EF4-FFF2-40B4-BE49-F238E27FC236}">
                <a16:creationId xmlns:a16="http://schemas.microsoft.com/office/drawing/2014/main" id="{1A68D4F8-3354-4BFE-B711-CE0601856844}"/>
              </a:ext>
            </a:extLst>
          </p:cNvPr>
          <p:cNvGrpSpPr/>
          <p:nvPr/>
        </p:nvGrpSpPr>
        <p:grpSpPr>
          <a:xfrm>
            <a:off x="7584082" y="712619"/>
            <a:ext cx="3995651" cy="2661657"/>
            <a:chOff x="1126693" y="1950720"/>
            <a:chExt cx="4438355" cy="2956560"/>
          </a:xfrm>
        </p:grpSpPr>
        <p:sp>
          <p:nvSpPr>
            <p:cNvPr id="90" name="Rectangle: Rounded Corners 89">
              <a:extLst>
                <a:ext uri="{FF2B5EF4-FFF2-40B4-BE49-F238E27FC236}">
                  <a16:creationId xmlns:a16="http://schemas.microsoft.com/office/drawing/2014/main" id="{F466200C-8801-401C-9FFB-838D26E3AB29}"/>
                </a:ext>
              </a:extLst>
            </p:cNvPr>
            <p:cNvSpPr/>
            <p:nvPr/>
          </p:nvSpPr>
          <p:spPr>
            <a:xfrm>
              <a:off x="1178127" y="2399417"/>
              <a:ext cx="4307452" cy="2507863"/>
            </a:xfrm>
            <a:prstGeom prst="roundRect">
              <a:avLst>
                <a:gd name="adj" fmla="val 2344"/>
              </a:avLst>
            </a:prstGeom>
            <a:solidFill>
              <a:schemeClr val="bg1"/>
            </a:solidFill>
            <a:ln w="10795" cap="flat" cmpd="sng" algn="ctr">
              <a:solidFill>
                <a:srgbClr val="005AA1"/>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83" name="Freeform: Shape 82">
              <a:extLst>
                <a:ext uri="{FF2B5EF4-FFF2-40B4-BE49-F238E27FC236}">
                  <a16:creationId xmlns:a16="http://schemas.microsoft.com/office/drawing/2014/main" id="{031124BE-78D1-49CF-8AEE-E703A70248F3}"/>
                </a:ext>
              </a:extLst>
            </p:cNvPr>
            <p:cNvSpPr/>
            <p:nvPr/>
          </p:nvSpPr>
          <p:spPr>
            <a:xfrm>
              <a:off x="2392407" y="1950720"/>
              <a:ext cx="2027129" cy="1474273"/>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91" name="Rectangle: Rounded Corners 90">
              <a:extLst>
                <a:ext uri="{FF2B5EF4-FFF2-40B4-BE49-F238E27FC236}">
                  <a16:creationId xmlns:a16="http://schemas.microsoft.com/office/drawing/2014/main" id="{05A5EB70-78A7-4B8D-A0A2-548407F3771D}"/>
                </a:ext>
              </a:extLst>
            </p:cNvPr>
            <p:cNvSpPr/>
            <p:nvPr/>
          </p:nvSpPr>
          <p:spPr>
            <a:xfrm>
              <a:off x="1142216" y="3072819"/>
              <a:ext cx="4422832" cy="217912"/>
            </a:xfrm>
            <a:prstGeom prst="roundRect">
              <a:avLst>
                <a:gd name="adj" fmla="val 5129"/>
              </a:avLst>
            </a:prstGeom>
            <a:solidFill>
              <a:schemeClr val="accent5">
                <a:lumMod val="60000"/>
                <a:lumOff val="40000"/>
              </a:schemeClr>
            </a:solidFill>
            <a:ln w="19050" cap="flat" cmpd="sng" algn="ctr">
              <a:solidFill>
                <a:srgbClr val="A6A6A6"/>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96" name="Group 95">
              <a:extLst>
                <a:ext uri="{FF2B5EF4-FFF2-40B4-BE49-F238E27FC236}">
                  <a16:creationId xmlns:a16="http://schemas.microsoft.com/office/drawing/2014/main" id="{EC052F4B-5296-45F3-B73A-466F727BE429}"/>
                </a:ext>
              </a:extLst>
            </p:cNvPr>
            <p:cNvGrpSpPr/>
            <p:nvPr/>
          </p:nvGrpSpPr>
          <p:grpSpPr>
            <a:xfrm>
              <a:off x="1512656" y="2408579"/>
              <a:ext cx="184082" cy="583910"/>
              <a:chOff x="4438938" y="3810000"/>
              <a:chExt cx="37812" cy="69152"/>
            </a:xfrm>
            <a:solidFill>
              <a:srgbClr val="E7E6E6"/>
            </a:solidFill>
          </p:grpSpPr>
          <p:sp>
            <p:nvSpPr>
              <p:cNvPr id="152" name="Freeform: Shape 151">
                <a:extLst>
                  <a:ext uri="{FF2B5EF4-FFF2-40B4-BE49-F238E27FC236}">
                    <a16:creationId xmlns:a16="http://schemas.microsoft.com/office/drawing/2014/main" id="{2CFE0627-F756-4EFD-8979-A38A65024E41}"/>
                  </a:ext>
                </a:extLst>
              </p:cNvPr>
              <p:cNvSpPr/>
              <p:nvPr/>
            </p:nvSpPr>
            <p:spPr>
              <a:xfrm>
                <a:off x="4438938"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3" name="Freeform: Shape 152">
                <a:extLst>
                  <a:ext uri="{FF2B5EF4-FFF2-40B4-BE49-F238E27FC236}">
                    <a16:creationId xmlns:a16="http://schemas.microsoft.com/office/drawing/2014/main" id="{D8179706-F1B8-4633-933A-CFC7A2395A32}"/>
                  </a:ext>
                </a:extLst>
              </p:cNvPr>
              <p:cNvSpPr/>
              <p:nvPr/>
            </p:nvSpPr>
            <p:spPr>
              <a:xfrm>
                <a:off x="4457589"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4" name="Freeform: Shape 153">
                <a:extLst>
                  <a:ext uri="{FF2B5EF4-FFF2-40B4-BE49-F238E27FC236}">
                    <a16:creationId xmlns:a16="http://schemas.microsoft.com/office/drawing/2014/main" id="{3048A1DF-6DA2-43C5-9E59-938E10E0382C}"/>
                  </a:ext>
                </a:extLst>
              </p:cNvPr>
              <p:cNvSpPr/>
              <p:nvPr/>
            </p:nvSpPr>
            <p:spPr>
              <a:xfrm>
                <a:off x="4476750"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119" name="Group 118">
              <a:extLst>
                <a:ext uri="{FF2B5EF4-FFF2-40B4-BE49-F238E27FC236}">
                  <a16:creationId xmlns:a16="http://schemas.microsoft.com/office/drawing/2014/main" id="{2C56F443-4E61-4B05-BA55-428FEC55F3FC}"/>
                </a:ext>
              </a:extLst>
            </p:cNvPr>
            <p:cNvGrpSpPr/>
            <p:nvPr/>
          </p:nvGrpSpPr>
          <p:grpSpPr>
            <a:xfrm>
              <a:off x="4974373" y="2408579"/>
              <a:ext cx="184082" cy="583910"/>
              <a:chOff x="4438938" y="3810000"/>
              <a:chExt cx="37812" cy="69152"/>
            </a:xfrm>
            <a:solidFill>
              <a:srgbClr val="E7E6E6"/>
            </a:solidFill>
          </p:grpSpPr>
          <p:sp>
            <p:nvSpPr>
              <p:cNvPr id="149" name="Freeform: Shape 148">
                <a:extLst>
                  <a:ext uri="{FF2B5EF4-FFF2-40B4-BE49-F238E27FC236}">
                    <a16:creationId xmlns:a16="http://schemas.microsoft.com/office/drawing/2014/main" id="{1213A036-6F48-4C0A-B7C6-A75B80931034}"/>
                  </a:ext>
                </a:extLst>
              </p:cNvPr>
              <p:cNvSpPr/>
              <p:nvPr/>
            </p:nvSpPr>
            <p:spPr>
              <a:xfrm>
                <a:off x="4438938"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0" name="Freeform: Shape 149">
                <a:extLst>
                  <a:ext uri="{FF2B5EF4-FFF2-40B4-BE49-F238E27FC236}">
                    <a16:creationId xmlns:a16="http://schemas.microsoft.com/office/drawing/2014/main" id="{6A351C80-00DF-4217-9C70-122FA0ED0B7E}"/>
                  </a:ext>
                </a:extLst>
              </p:cNvPr>
              <p:cNvSpPr/>
              <p:nvPr/>
            </p:nvSpPr>
            <p:spPr>
              <a:xfrm>
                <a:off x="4457589"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51" name="Freeform: Shape 150">
                <a:extLst>
                  <a:ext uri="{FF2B5EF4-FFF2-40B4-BE49-F238E27FC236}">
                    <a16:creationId xmlns:a16="http://schemas.microsoft.com/office/drawing/2014/main" id="{967B2F5C-1CBB-4447-AA6C-4EAD5EFFF1BE}"/>
                  </a:ext>
                </a:extLst>
              </p:cNvPr>
              <p:cNvSpPr/>
              <p:nvPr/>
            </p:nvSpPr>
            <p:spPr>
              <a:xfrm>
                <a:off x="4476750" y="3810000"/>
                <a:ext cx="0" cy="69152"/>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grpFill/>
              <a:ln w="10795" cap="flat" cmpd="sng" algn="ctr">
                <a:solidFill>
                  <a:srgbClr val="0078D7">
                    <a:lumMod val="20000"/>
                    <a:lumOff val="80000"/>
                  </a:srgb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sp>
          <p:nvSpPr>
            <p:cNvPr id="120" name="Rectangle: Rounded Corners 119">
              <a:extLst>
                <a:ext uri="{FF2B5EF4-FFF2-40B4-BE49-F238E27FC236}">
                  <a16:creationId xmlns:a16="http://schemas.microsoft.com/office/drawing/2014/main" id="{ED31BECD-C427-44FD-A637-EDAC6F445C64}"/>
                </a:ext>
              </a:extLst>
            </p:cNvPr>
            <p:cNvSpPr/>
            <p:nvPr/>
          </p:nvSpPr>
          <p:spPr>
            <a:xfrm>
              <a:off x="1434529" y="3318391"/>
              <a:ext cx="337854" cy="576705"/>
            </a:xfrm>
            <a:prstGeom prst="roundRect">
              <a:avLst/>
            </a:prstGeom>
            <a:solidFill>
              <a:schemeClr val="accent5">
                <a:lumMod val="60000"/>
                <a:lumOff val="40000"/>
              </a:schemeClr>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2" name="Rectangle: Rounded Corners 121">
              <a:extLst>
                <a:ext uri="{FF2B5EF4-FFF2-40B4-BE49-F238E27FC236}">
                  <a16:creationId xmlns:a16="http://schemas.microsoft.com/office/drawing/2014/main" id="{0D670CF0-604E-46BB-A43C-53B2219C6B8B}"/>
                </a:ext>
              </a:extLst>
            </p:cNvPr>
            <p:cNvSpPr/>
            <p:nvPr/>
          </p:nvSpPr>
          <p:spPr>
            <a:xfrm>
              <a:off x="4902730" y="3318391"/>
              <a:ext cx="337854" cy="576705"/>
            </a:xfrm>
            <a:prstGeom prst="roundRect">
              <a:avLst/>
            </a:pr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cxnSp>
          <p:nvCxnSpPr>
            <p:cNvPr id="123" name="Straight Connector 122">
              <a:extLst>
                <a:ext uri="{FF2B5EF4-FFF2-40B4-BE49-F238E27FC236}">
                  <a16:creationId xmlns:a16="http://schemas.microsoft.com/office/drawing/2014/main" id="{07F0AA04-1B3B-493A-9C33-0F722800556D}"/>
                </a:ext>
              </a:extLst>
            </p:cNvPr>
            <p:cNvCxnSpPr>
              <a:cxnSpLocks/>
            </p:cNvCxnSpPr>
            <p:nvPr/>
          </p:nvCxnSpPr>
          <p:spPr>
            <a:xfrm>
              <a:off x="1126693" y="3193284"/>
              <a:ext cx="4422832" cy="0"/>
            </a:xfrm>
            <a:prstGeom prst="line">
              <a:avLst/>
            </a:prstGeom>
            <a:solidFill>
              <a:srgbClr val="E7E6E6"/>
            </a:solidFill>
            <a:ln w="9525" cap="flat" cmpd="sng" algn="ctr">
              <a:solidFill>
                <a:srgbClr val="0078D7">
                  <a:lumMod val="20000"/>
                  <a:lumOff val="80000"/>
                </a:srgbClr>
              </a:solidFill>
              <a:prstDash val="solid"/>
            </a:ln>
            <a:effectLst/>
          </p:spPr>
        </p:cxnSp>
        <p:grpSp>
          <p:nvGrpSpPr>
            <p:cNvPr id="124" name="Group 123">
              <a:extLst>
                <a:ext uri="{FF2B5EF4-FFF2-40B4-BE49-F238E27FC236}">
                  <a16:creationId xmlns:a16="http://schemas.microsoft.com/office/drawing/2014/main" id="{E86178AE-2587-47FB-B290-72FC4F5835AD}"/>
                </a:ext>
              </a:extLst>
            </p:cNvPr>
            <p:cNvGrpSpPr/>
            <p:nvPr/>
          </p:nvGrpSpPr>
          <p:grpSpPr>
            <a:xfrm>
              <a:off x="2354589" y="3413976"/>
              <a:ext cx="1954532" cy="915177"/>
              <a:chOff x="5915416" y="4215339"/>
              <a:chExt cx="401477" cy="187985"/>
            </a:xfrm>
          </p:grpSpPr>
          <p:sp>
            <p:nvSpPr>
              <p:cNvPr id="144" name="TextBox 143">
                <a:extLst>
                  <a:ext uri="{FF2B5EF4-FFF2-40B4-BE49-F238E27FC236}">
                    <a16:creationId xmlns:a16="http://schemas.microsoft.com/office/drawing/2014/main" id="{158EA2D4-13CF-4A21-84A8-112F3F5EF32E}"/>
                  </a:ext>
                </a:extLst>
              </p:cNvPr>
              <p:cNvSpPr txBox="1"/>
              <p:nvPr/>
            </p:nvSpPr>
            <p:spPr>
              <a:xfrm>
                <a:off x="6078954" y="4215339"/>
                <a:ext cx="59648" cy="50104"/>
              </a:xfrm>
              <a:custGeom>
                <a:avLst/>
                <a:gdLst/>
                <a:ahLst/>
                <a:cxnLst/>
                <a:rect l="l" t="t" r="r" b="b"/>
                <a:pathLst>
                  <a:path w="59648" h="50104">
                    <a:moveTo>
                      <a:pt x="29761" y="0"/>
                    </a:moveTo>
                    <a:cubicBezTo>
                      <a:pt x="38719" y="0"/>
                      <a:pt x="45940" y="2282"/>
                      <a:pt x="51423" y="6844"/>
                    </a:cubicBezTo>
                    <a:cubicBezTo>
                      <a:pt x="56906" y="11407"/>
                      <a:pt x="59648" y="17371"/>
                      <a:pt x="59648" y="24738"/>
                    </a:cubicBezTo>
                    <a:cubicBezTo>
                      <a:pt x="59648" y="32273"/>
                      <a:pt x="56906" y="38384"/>
                      <a:pt x="51423" y="43072"/>
                    </a:cubicBezTo>
                    <a:cubicBezTo>
                      <a:pt x="45940" y="47760"/>
                      <a:pt x="38719" y="50104"/>
                      <a:pt x="29761" y="50104"/>
                    </a:cubicBezTo>
                    <a:cubicBezTo>
                      <a:pt x="21055" y="50104"/>
                      <a:pt x="13918" y="47677"/>
                      <a:pt x="8351" y="42821"/>
                    </a:cubicBezTo>
                    <a:cubicBezTo>
                      <a:pt x="2784" y="37966"/>
                      <a:pt x="0" y="31938"/>
                      <a:pt x="0" y="24738"/>
                    </a:cubicBezTo>
                    <a:cubicBezTo>
                      <a:pt x="0" y="17371"/>
                      <a:pt x="2700" y="11407"/>
                      <a:pt x="8100" y="6844"/>
                    </a:cubicBezTo>
                    <a:cubicBezTo>
                      <a:pt x="13500" y="2282"/>
                      <a:pt x="20720" y="0"/>
                      <a:pt x="29761" y="0"/>
                    </a:cubicBez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5" name="TextBox 144">
                <a:extLst>
                  <a:ext uri="{FF2B5EF4-FFF2-40B4-BE49-F238E27FC236}">
                    <a16:creationId xmlns:a16="http://schemas.microsoft.com/office/drawing/2014/main" id="{14679869-F2D5-4F93-93C8-9275B74E66A3}"/>
                  </a:ext>
                </a:extLst>
              </p:cNvPr>
              <p:cNvSpPr txBox="1"/>
              <p:nvPr/>
            </p:nvSpPr>
            <p:spPr>
              <a:xfrm>
                <a:off x="5915416" y="4223251"/>
                <a:ext cx="147172" cy="180072"/>
              </a:xfrm>
              <a:custGeom>
                <a:avLst/>
                <a:gdLst/>
                <a:ahLst/>
                <a:cxnLst/>
                <a:rect l="l" t="t" r="r" b="b"/>
                <a:pathLst>
                  <a:path w="147172" h="180072">
                    <a:moveTo>
                      <a:pt x="0" y="0"/>
                    </a:moveTo>
                    <a:lnTo>
                      <a:pt x="73837" y="0"/>
                    </a:lnTo>
                    <a:cubicBezTo>
                      <a:pt x="99203" y="0"/>
                      <a:pt x="117767" y="4813"/>
                      <a:pt x="129529" y="14440"/>
                    </a:cubicBezTo>
                    <a:cubicBezTo>
                      <a:pt x="141291" y="24068"/>
                      <a:pt x="147172" y="39053"/>
                      <a:pt x="147172" y="59396"/>
                    </a:cubicBezTo>
                    <a:cubicBezTo>
                      <a:pt x="147172" y="71702"/>
                      <a:pt x="144054" y="82627"/>
                      <a:pt x="137817" y="92171"/>
                    </a:cubicBezTo>
                    <a:cubicBezTo>
                      <a:pt x="131580" y="101714"/>
                      <a:pt x="122685" y="109102"/>
                      <a:pt x="111132" y="114334"/>
                    </a:cubicBezTo>
                    <a:cubicBezTo>
                      <a:pt x="99580" y="119567"/>
                      <a:pt x="86143" y="122183"/>
                      <a:pt x="70823" y="122183"/>
                    </a:cubicBezTo>
                    <a:lnTo>
                      <a:pt x="54248" y="122183"/>
                    </a:lnTo>
                    <a:lnTo>
                      <a:pt x="54248" y="180072"/>
                    </a:lnTo>
                    <a:lnTo>
                      <a:pt x="0" y="180072"/>
                    </a:lnTo>
                    <a:lnTo>
                      <a:pt x="0" y="0"/>
                    </a:lnTo>
                    <a:close/>
                    <a:moveTo>
                      <a:pt x="54248" y="38927"/>
                    </a:moveTo>
                    <a:lnTo>
                      <a:pt x="54248" y="83380"/>
                    </a:lnTo>
                    <a:lnTo>
                      <a:pt x="66428" y="83380"/>
                    </a:lnTo>
                    <a:cubicBezTo>
                      <a:pt x="81999" y="83380"/>
                      <a:pt x="89785" y="76013"/>
                      <a:pt x="89785" y="61279"/>
                    </a:cubicBezTo>
                    <a:cubicBezTo>
                      <a:pt x="89785" y="53912"/>
                      <a:pt x="87650" y="48345"/>
                      <a:pt x="83381" y="44578"/>
                    </a:cubicBezTo>
                    <a:cubicBezTo>
                      <a:pt x="79111" y="40811"/>
                      <a:pt x="72832" y="38927"/>
                      <a:pt x="64545" y="38927"/>
                    </a:cubicBezTo>
                    <a:lnTo>
                      <a:pt x="54248" y="38927"/>
                    </a:ln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7" name="TextBox 146">
                <a:extLst>
                  <a:ext uri="{FF2B5EF4-FFF2-40B4-BE49-F238E27FC236}">
                    <a16:creationId xmlns:a16="http://schemas.microsoft.com/office/drawing/2014/main" id="{50964419-E595-4B67-A372-0A9A4B307FA7}"/>
                  </a:ext>
                </a:extLst>
              </p:cNvPr>
              <p:cNvSpPr txBox="1"/>
              <p:nvPr/>
            </p:nvSpPr>
            <p:spPr>
              <a:xfrm>
                <a:off x="6163066" y="4223251"/>
                <a:ext cx="153827" cy="180072"/>
              </a:xfrm>
              <a:custGeom>
                <a:avLst/>
                <a:gdLst/>
                <a:ahLst/>
                <a:cxnLst/>
                <a:rect l="l" t="t" r="r" b="b"/>
                <a:pathLst>
                  <a:path w="153827" h="180072">
                    <a:moveTo>
                      <a:pt x="0" y="0"/>
                    </a:moveTo>
                    <a:lnTo>
                      <a:pt x="76474" y="0"/>
                    </a:lnTo>
                    <a:cubicBezTo>
                      <a:pt x="124276" y="0"/>
                      <a:pt x="148177" y="14524"/>
                      <a:pt x="148177" y="43574"/>
                    </a:cubicBezTo>
                    <a:cubicBezTo>
                      <a:pt x="148177" y="49852"/>
                      <a:pt x="146670" y="55608"/>
                      <a:pt x="143656" y="60840"/>
                    </a:cubicBezTo>
                    <a:cubicBezTo>
                      <a:pt x="140642" y="66072"/>
                      <a:pt x="136059" y="70656"/>
                      <a:pt x="129906" y="74590"/>
                    </a:cubicBezTo>
                    <a:cubicBezTo>
                      <a:pt x="123753" y="78525"/>
                      <a:pt x="116993" y="81204"/>
                      <a:pt x="109626" y="82627"/>
                    </a:cubicBezTo>
                    <a:lnTo>
                      <a:pt x="109626" y="83129"/>
                    </a:lnTo>
                    <a:cubicBezTo>
                      <a:pt x="118165" y="84134"/>
                      <a:pt x="125825" y="86666"/>
                      <a:pt x="132606" y="90727"/>
                    </a:cubicBezTo>
                    <a:cubicBezTo>
                      <a:pt x="139386" y="94787"/>
                      <a:pt x="144619" y="99852"/>
                      <a:pt x="148302" y="105921"/>
                    </a:cubicBezTo>
                    <a:cubicBezTo>
                      <a:pt x="151986" y="111990"/>
                      <a:pt x="153827" y="118290"/>
                      <a:pt x="153827" y="124820"/>
                    </a:cubicBezTo>
                    <a:cubicBezTo>
                      <a:pt x="153827" y="142484"/>
                      <a:pt x="147632" y="156109"/>
                      <a:pt x="135243" y="165694"/>
                    </a:cubicBezTo>
                    <a:cubicBezTo>
                      <a:pt x="122853" y="175279"/>
                      <a:pt x="105147" y="180072"/>
                      <a:pt x="82125" y="180072"/>
                    </a:cubicBezTo>
                    <a:lnTo>
                      <a:pt x="0" y="180072"/>
                    </a:lnTo>
                    <a:lnTo>
                      <a:pt x="0" y="0"/>
                    </a:lnTo>
                    <a:close/>
                    <a:moveTo>
                      <a:pt x="54247" y="36290"/>
                    </a:moveTo>
                    <a:lnTo>
                      <a:pt x="54247" y="70321"/>
                    </a:lnTo>
                    <a:lnTo>
                      <a:pt x="69944" y="70321"/>
                    </a:lnTo>
                    <a:cubicBezTo>
                      <a:pt x="75972" y="70321"/>
                      <a:pt x="80911" y="68709"/>
                      <a:pt x="84762" y="65486"/>
                    </a:cubicBezTo>
                    <a:cubicBezTo>
                      <a:pt x="88613" y="62263"/>
                      <a:pt x="90538" y="58098"/>
                      <a:pt x="90538" y="52992"/>
                    </a:cubicBezTo>
                    <a:cubicBezTo>
                      <a:pt x="90538" y="41857"/>
                      <a:pt x="81790" y="36290"/>
                      <a:pt x="64293" y="36290"/>
                    </a:cubicBezTo>
                    <a:lnTo>
                      <a:pt x="54247" y="36290"/>
                    </a:lnTo>
                    <a:close/>
                    <a:moveTo>
                      <a:pt x="54247" y="106737"/>
                    </a:moveTo>
                    <a:lnTo>
                      <a:pt x="54247" y="143530"/>
                    </a:lnTo>
                    <a:lnTo>
                      <a:pt x="72330" y="143530"/>
                    </a:lnTo>
                    <a:cubicBezTo>
                      <a:pt x="79697" y="143530"/>
                      <a:pt x="85515" y="141835"/>
                      <a:pt x="89785" y="138445"/>
                    </a:cubicBezTo>
                    <a:cubicBezTo>
                      <a:pt x="94054" y="135054"/>
                      <a:pt x="96189" y="130429"/>
                      <a:pt x="96189" y="124569"/>
                    </a:cubicBezTo>
                    <a:cubicBezTo>
                      <a:pt x="96189" y="119378"/>
                      <a:pt x="94306" y="115109"/>
                      <a:pt x="90538" y="111760"/>
                    </a:cubicBezTo>
                    <a:cubicBezTo>
                      <a:pt x="86771" y="108411"/>
                      <a:pt x="81790" y="106737"/>
                      <a:pt x="75595" y="106737"/>
                    </a:cubicBezTo>
                    <a:lnTo>
                      <a:pt x="54247" y="106737"/>
                    </a:ln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8" name="TextBox 147">
                <a:extLst>
                  <a:ext uri="{FF2B5EF4-FFF2-40B4-BE49-F238E27FC236}">
                    <a16:creationId xmlns:a16="http://schemas.microsoft.com/office/drawing/2014/main" id="{AD8DBA79-7CE9-4468-8321-D36B7703E27B}"/>
                  </a:ext>
                </a:extLst>
              </p:cNvPr>
              <p:cNvSpPr txBox="1"/>
              <p:nvPr/>
            </p:nvSpPr>
            <p:spPr>
              <a:xfrm>
                <a:off x="6081968" y="4274737"/>
                <a:ext cx="53495" cy="128587"/>
              </a:xfrm>
              <a:custGeom>
                <a:avLst/>
                <a:gdLst/>
                <a:ahLst/>
                <a:cxnLst/>
                <a:rect l="l" t="t" r="r" b="b"/>
                <a:pathLst>
                  <a:path w="53495" h="128587">
                    <a:moveTo>
                      <a:pt x="0" y="0"/>
                    </a:moveTo>
                    <a:lnTo>
                      <a:pt x="53495" y="0"/>
                    </a:lnTo>
                    <a:lnTo>
                      <a:pt x="53495" y="128587"/>
                    </a:lnTo>
                    <a:lnTo>
                      <a:pt x="0" y="128587"/>
                    </a:lnTo>
                    <a:lnTo>
                      <a:pt x="0" y="0"/>
                    </a:lnTo>
                    <a:close/>
                  </a:path>
                </a:pathLst>
              </a:custGeom>
              <a:solidFill>
                <a:srgbClr val="FFFFFF"/>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grpSp>
        <p:grpSp>
          <p:nvGrpSpPr>
            <p:cNvPr id="125" name="Group 124">
              <a:extLst>
                <a:ext uri="{FF2B5EF4-FFF2-40B4-BE49-F238E27FC236}">
                  <a16:creationId xmlns:a16="http://schemas.microsoft.com/office/drawing/2014/main" id="{896BBAE6-F40B-47FF-B564-32A9D7FA0571}"/>
                </a:ext>
              </a:extLst>
            </p:cNvPr>
            <p:cNvGrpSpPr/>
            <p:nvPr/>
          </p:nvGrpSpPr>
          <p:grpSpPr>
            <a:xfrm>
              <a:off x="1866819" y="4467736"/>
              <a:ext cx="2930073" cy="276595"/>
              <a:chOff x="5815650" y="4048136"/>
              <a:chExt cx="601861" cy="56815"/>
            </a:xfrm>
            <a:solidFill>
              <a:srgbClr val="FFFFFF"/>
            </a:solidFill>
          </p:grpSpPr>
          <p:sp>
            <p:nvSpPr>
              <p:cNvPr id="130" name="TextBox 129">
                <a:extLst>
                  <a:ext uri="{FF2B5EF4-FFF2-40B4-BE49-F238E27FC236}">
                    <a16:creationId xmlns:a16="http://schemas.microsoft.com/office/drawing/2014/main" id="{A299DC9D-5B45-47C3-8301-31A5F87E36A5}"/>
                  </a:ext>
                </a:extLst>
              </p:cNvPr>
              <p:cNvSpPr txBox="1"/>
              <p:nvPr/>
            </p:nvSpPr>
            <p:spPr>
              <a:xfrm>
                <a:off x="6071076" y="4048136"/>
                <a:ext cx="10381" cy="9823"/>
              </a:xfrm>
              <a:custGeom>
                <a:avLst/>
                <a:gdLst/>
                <a:ahLst/>
                <a:cxnLst/>
                <a:rect l="l" t="t" r="r" b="b"/>
                <a:pathLst>
                  <a:path w="10381" h="9823">
                    <a:moveTo>
                      <a:pt x="5135" y="0"/>
                    </a:moveTo>
                    <a:cubicBezTo>
                      <a:pt x="6598" y="0"/>
                      <a:pt x="7838" y="471"/>
                      <a:pt x="8855" y="1414"/>
                    </a:cubicBezTo>
                    <a:cubicBezTo>
                      <a:pt x="9872" y="2356"/>
                      <a:pt x="10381" y="3535"/>
                      <a:pt x="10381" y="4948"/>
                    </a:cubicBezTo>
                    <a:cubicBezTo>
                      <a:pt x="10381" y="6288"/>
                      <a:pt x="9872" y="7435"/>
                      <a:pt x="8855" y="8390"/>
                    </a:cubicBezTo>
                    <a:cubicBezTo>
                      <a:pt x="7838" y="9345"/>
                      <a:pt x="6598" y="9823"/>
                      <a:pt x="5135" y="9823"/>
                    </a:cubicBezTo>
                    <a:cubicBezTo>
                      <a:pt x="3721" y="9823"/>
                      <a:pt x="2512" y="9364"/>
                      <a:pt x="1507" y="8446"/>
                    </a:cubicBezTo>
                    <a:cubicBezTo>
                      <a:pt x="502" y="7528"/>
                      <a:pt x="0" y="6362"/>
                      <a:pt x="0" y="4948"/>
                    </a:cubicBezTo>
                    <a:cubicBezTo>
                      <a:pt x="0" y="3535"/>
                      <a:pt x="502" y="2356"/>
                      <a:pt x="1507" y="1414"/>
                    </a:cubicBezTo>
                    <a:cubicBezTo>
                      <a:pt x="2512" y="471"/>
                      <a:pt x="3721" y="0"/>
                      <a:pt x="5135" y="0"/>
                    </a:cubicBez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1" name="TextBox 130">
                <a:extLst>
                  <a:ext uri="{FF2B5EF4-FFF2-40B4-BE49-F238E27FC236}">
                    <a16:creationId xmlns:a16="http://schemas.microsoft.com/office/drawing/2014/main" id="{B8855442-15E2-4CE1-9744-E57505D386E1}"/>
                  </a:ext>
                </a:extLst>
              </p:cNvPr>
              <p:cNvSpPr txBox="1"/>
              <p:nvPr/>
            </p:nvSpPr>
            <p:spPr>
              <a:xfrm>
                <a:off x="6317051" y="4049810"/>
                <a:ext cx="51234" cy="55141"/>
              </a:xfrm>
              <a:custGeom>
                <a:avLst/>
                <a:gdLst/>
                <a:ahLst/>
                <a:cxnLst/>
                <a:rect l="l" t="t" r="r" b="b"/>
                <a:pathLst>
                  <a:path w="51234" h="55141">
                    <a:moveTo>
                      <a:pt x="26268" y="0"/>
                    </a:moveTo>
                    <a:cubicBezTo>
                      <a:pt x="33759" y="0"/>
                      <a:pt x="39793" y="2481"/>
                      <a:pt x="44369" y="7442"/>
                    </a:cubicBezTo>
                    <a:cubicBezTo>
                      <a:pt x="48946" y="12403"/>
                      <a:pt x="51234" y="18889"/>
                      <a:pt x="51234" y="26901"/>
                    </a:cubicBezTo>
                    <a:cubicBezTo>
                      <a:pt x="51234" y="35607"/>
                      <a:pt x="48890" y="42491"/>
                      <a:pt x="44202" y="47551"/>
                    </a:cubicBezTo>
                    <a:cubicBezTo>
                      <a:pt x="39514" y="52611"/>
                      <a:pt x="33251" y="55141"/>
                      <a:pt x="25412" y="55141"/>
                    </a:cubicBezTo>
                    <a:cubicBezTo>
                      <a:pt x="17723" y="55141"/>
                      <a:pt x="11565" y="52648"/>
                      <a:pt x="6939" y="47662"/>
                    </a:cubicBezTo>
                    <a:cubicBezTo>
                      <a:pt x="2313" y="42677"/>
                      <a:pt x="0" y="36190"/>
                      <a:pt x="0" y="28203"/>
                    </a:cubicBezTo>
                    <a:cubicBezTo>
                      <a:pt x="0" y="19621"/>
                      <a:pt x="2356" y="12775"/>
                      <a:pt x="7069" y="7665"/>
                    </a:cubicBezTo>
                    <a:cubicBezTo>
                      <a:pt x="11782" y="2555"/>
                      <a:pt x="18182" y="0"/>
                      <a:pt x="26268" y="0"/>
                    </a:cubicBezTo>
                    <a:close/>
                    <a:moveTo>
                      <a:pt x="25821" y="7777"/>
                    </a:moveTo>
                    <a:cubicBezTo>
                      <a:pt x="20935" y="7777"/>
                      <a:pt x="16960" y="9600"/>
                      <a:pt x="13897" y="13246"/>
                    </a:cubicBezTo>
                    <a:cubicBezTo>
                      <a:pt x="10833" y="16892"/>
                      <a:pt x="9302" y="21692"/>
                      <a:pt x="9302" y="27645"/>
                    </a:cubicBezTo>
                    <a:cubicBezTo>
                      <a:pt x="9302" y="33573"/>
                      <a:pt x="10790" y="38348"/>
                      <a:pt x="13766" y="41970"/>
                    </a:cubicBezTo>
                    <a:cubicBezTo>
                      <a:pt x="16743" y="45591"/>
                      <a:pt x="20637" y="47402"/>
                      <a:pt x="25449" y="47402"/>
                    </a:cubicBezTo>
                    <a:cubicBezTo>
                      <a:pt x="30559" y="47402"/>
                      <a:pt x="34590" y="45678"/>
                      <a:pt x="37542" y="42230"/>
                    </a:cubicBezTo>
                    <a:cubicBezTo>
                      <a:pt x="40493" y="38782"/>
                      <a:pt x="41969" y="33958"/>
                      <a:pt x="41969" y="27757"/>
                    </a:cubicBezTo>
                    <a:cubicBezTo>
                      <a:pt x="41969" y="21382"/>
                      <a:pt x="40537" y="16458"/>
                      <a:pt x="37672" y="12986"/>
                    </a:cubicBezTo>
                    <a:cubicBezTo>
                      <a:pt x="34807" y="9513"/>
                      <a:pt x="30857" y="7777"/>
                      <a:pt x="25821" y="7777"/>
                    </a:cubicBez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2" name="TextBox 131">
                <a:extLst>
                  <a:ext uri="{FF2B5EF4-FFF2-40B4-BE49-F238E27FC236}">
                    <a16:creationId xmlns:a16="http://schemas.microsoft.com/office/drawing/2014/main" id="{69646353-0B77-4ED2-B139-A26865C7374A}"/>
                  </a:ext>
                </a:extLst>
              </p:cNvPr>
              <p:cNvSpPr txBox="1"/>
              <p:nvPr/>
            </p:nvSpPr>
            <p:spPr>
              <a:xfrm>
                <a:off x="5815650" y="4050703"/>
                <a:ext cx="35495" cy="53355"/>
              </a:xfrm>
              <a:custGeom>
                <a:avLst/>
                <a:gdLst/>
                <a:ahLst/>
                <a:cxnLst/>
                <a:rect l="l" t="t" r="r" b="b"/>
                <a:pathLst>
                  <a:path w="35495" h="53355">
                    <a:moveTo>
                      <a:pt x="0" y="0"/>
                    </a:moveTo>
                    <a:lnTo>
                      <a:pt x="16185" y="0"/>
                    </a:lnTo>
                    <a:cubicBezTo>
                      <a:pt x="22312" y="0"/>
                      <a:pt x="27062" y="1427"/>
                      <a:pt x="30435" y="4279"/>
                    </a:cubicBezTo>
                    <a:cubicBezTo>
                      <a:pt x="33809" y="7132"/>
                      <a:pt x="35495" y="11150"/>
                      <a:pt x="35495" y="16334"/>
                    </a:cubicBezTo>
                    <a:cubicBezTo>
                      <a:pt x="35495" y="21518"/>
                      <a:pt x="33734" y="25760"/>
                      <a:pt x="30212" y="29059"/>
                    </a:cubicBezTo>
                    <a:cubicBezTo>
                      <a:pt x="26690" y="32358"/>
                      <a:pt x="21927" y="34007"/>
                      <a:pt x="15925" y="34007"/>
                    </a:cubicBezTo>
                    <a:lnTo>
                      <a:pt x="8818" y="34007"/>
                    </a:lnTo>
                    <a:lnTo>
                      <a:pt x="8818" y="53355"/>
                    </a:lnTo>
                    <a:lnTo>
                      <a:pt x="0" y="53355"/>
                    </a:lnTo>
                    <a:lnTo>
                      <a:pt x="0" y="0"/>
                    </a:lnTo>
                    <a:close/>
                    <a:moveTo>
                      <a:pt x="8818" y="7293"/>
                    </a:moveTo>
                    <a:lnTo>
                      <a:pt x="8818" y="26789"/>
                    </a:lnTo>
                    <a:lnTo>
                      <a:pt x="14548" y="26789"/>
                    </a:lnTo>
                    <a:cubicBezTo>
                      <a:pt x="18343" y="26789"/>
                      <a:pt x="21233" y="25909"/>
                      <a:pt x="23217" y="24148"/>
                    </a:cubicBezTo>
                    <a:cubicBezTo>
                      <a:pt x="25201" y="22386"/>
                      <a:pt x="26194" y="19906"/>
                      <a:pt x="26194" y="16706"/>
                    </a:cubicBezTo>
                    <a:cubicBezTo>
                      <a:pt x="26194" y="10431"/>
                      <a:pt x="22547" y="7293"/>
                      <a:pt x="15255" y="7293"/>
                    </a:cubicBezTo>
                    <a:lnTo>
                      <a:pt x="8818" y="7293"/>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3" name="TextBox 132">
                <a:extLst>
                  <a:ext uri="{FF2B5EF4-FFF2-40B4-BE49-F238E27FC236}">
                    <a16:creationId xmlns:a16="http://schemas.microsoft.com/office/drawing/2014/main" id="{C752714A-D201-46B6-81C7-0D3B661146DE}"/>
                  </a:ext>
                </a:extLst>
              </p:cNvPr>
              <p:cNvSpPr txBox="1"/>
              <p:nvPr/>
            </p:nvSpPr>
            <p:spPr>
              <a:xfrm>
                <a:off x="5872799" y="4050703"/>
                <a:ext cx="29542" cy="53355"/>
              </a:xfrm>
              <a:custGeom>
                <a:avLst/>
                <a:gdLst/>
                <a:ahLst/>
                <a:cxnLst/>
                <a:rect l="l" t="t" r="r" b="b"/>
                <a:pathLst>
                  <a:path w="29542" h="53355">
                    <a:moveTo>
                      <a:pt x="0" y="0"/>
                    </a:moveTo>
                    <a:lnTo>
                      <a:pt x="8855" y="0"/>
                    </a:lnTo>
                    <a:lnTo>
                      <a:pt x="8855" y="45877"/>
                    </a:lnTo>
                    <a:lnTo>
                      <a:pt x="29542" y="45877"/>
                    </a:lnTo>
                    <a:lnTo>
                      <a:pt x="29542" y="53355"/>
                    </a:lnTo>
                    <a:lnTo>
                      <a:pt x="0" y="53355"/>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4" name="TextBox 133">
                <a:extLst>
                  <a:ext uri="{FF2B5EF4-FFF2-40B4-BE49-F238E27FC236}">
                    <a16:creationId xmlns:a16="http://schemas.microsoft.com/office/drawing/2014/main" id="{0D9CDC4C-38BD-438F-A4FF-2E722ED3DAF8}"/>
                  </a:ext>
                </a:extLst>
              </p:cNvPr>
              <p:cNvSpPr txBox="1"/>
              <p:nvPr/>
            </p:nvSpPr>
            <p:spPr>
              <a:xfrm>
                <a:off x="5918378" y="4050703"/>
                <a:ext cx="49783" cy="53355"/>
              </a:xfrm>
              <a:custGeom>
                <a:avLst/>
                <a:gdLst/>
                <a:ahLst/>
                <a:cxnLst/>
                <a:rect l="l" t="t" r="r" b="b"/>
                <a:pathLst>
                  <a:path w="49783" h="53355">
                    <a:moveTo>
                      <a:pt x="19980" y="0"/>
                    </a:moveTo>
                    <a:lnTo>
                      <a:pt x="29951" y="0"/>
                    </a:lnTo>
                    <a:lnTo>
                      <a:pt x="49783" y="53355"/>
                    </a:lnTo>
                    <a:lnTo>
                      <a:pt x="40072" y="53355"/>
                    </a:lnTo>
                    <a:lnTo>
                      <a:pt x="35272" y="39775"/>
                    </a:lnTo>
                    <a:lnTo>
                      <a:pt x="14287" y="39775"/>
                    </a:lnTo>
                    <a:lnTo>
                      <a:pt x="9674" y="53355"/>
                    </a:lnTo>
                    <a:lnTo>
                      <a:pt x="0" y="53355"/>
                    </a:lnTo>
                    <a:lnTo>
                      <a:pt x="19980" y="0"/>
                    </a:lnTo>
                    <a:close/>
                    <a:moveTo>
                      <a:pt x="24668" y="7925"/>
                    </a:moveTo>
                    <a:cubicBezTo>
                      <a:pt x="24445" y="9339"/>
                      <a:pt x="24197" y="10455"/>
                      <a:pt x="23924" y="11274"/>
                    </a:cubicBezTo>
                    <a:lnTo>
                      <a:pt x="16594" y="32556"/>
                    </a:lnTo>
                    <a:lnTo>
                      <a:pt x="32928" y="32556"/>
                    </a:lnTo>
                    <a:lnTo>
                      <a:pt x="25524" y="11274"/>
                    </a:lnTo>
                    <a:cubicBezTo>
                      <a:pt x="25301" y="10579"/>
                      <a:pt x="25065" y="9463"/>
                      <a:pt x="24817" y="7925"/>
                    </a:cubicBezTo>
                    <a:lnTo>
                      <a:pt x="24668" y="7925"/>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5" name="TextBox 134">
                <a:extLst>
                  <a:ext uri="{FF2B5EF4-FFF2-40B4-BE49-F238E27FC236}">
                    <a16:creationId xmlns:a16="http://schemas.microsoft.com/office/drawing/2014/main" id="{66886FEE-31C9-41EF-81DD-CC89C34956C8}"/>
                  </a:ext>
                </a:extLst>
              </p:cNvPr>
              <p:cNvSpPr txBox="1"/>
              <p:nvPr/>
            </p:nvSpPr>
            <p:spPr>
              <a:xfrm>
                <a:off x="5971360" y="4050703"/>
                <a:ext cx="43384" cy="53355"/>
              </a:xfrm>
              <a:custGeom>
                <a:avLst/>
                <a:gdLst/>
                <a:ahLst/>
                <a:cxnLst/>
                <a:rect l="l" t="t" r="r" b="b"/>
                <a:pathLst>
                  <a:path w="43384" h="53355">
                    <a:moveTo>
                      <a:pt x="0" y="0"/>
                    </a:moveTo>
                    <a:lnTo>
                      <a:pt x="10083" y="0"/>
                    </a:lnTo>
                    <a:lnTo>
                      <a:pt x="20576" y="22883"/>
                    </a:lnTo>
                    <a:cubicBezTo>
                      <a:pt x="20700" y="23155"/>
                      <a:pt x="21072" y="24185"/>
                      <a:pt x="21692" y="25971"/>
                    </a:cubicBezTo>
                    <a:lnTo>
                      <a:pt x="21804" y="25971"/>
                    </a:lnTo>
                    <a:cubicBezTo>
                      <a:pt x="22027" y="25177"/>
                      <a:pt x="22436" y="24148"/>
                      <a:pt x="23031" y="22883"/>
                    </a:cubicBezTo>
                    <a:lnTo>
                      <a:pt x="34008" y="0"/>
                    </a:lnTo>
                    <a:lnTo>
                      <a:pt x="43384" y="0"/>
                    </a:lnTo>
                    <a:lnTo>
                      <a:pt x="25896" y="33970"/>
                    </a:lnTo>
                    <a:lnTo>
                      <a:pt x="25896" y="53355"/>
                    </a:lnTo>
                    <a:lnTo>
                      <a:pt x="17041" y="53355"/>
                    </a:lnTo>
                    <a:lnTo>
                      <a:pt x="17041" y="34156"/>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6" name="TextBox 135">
                <a:extLst>
                  <a:ext uri="{FF2B5EF4-FFF2-40B4-BE49-F238E27FC236}">
                    <a16:creationId xmlns:a16="http://schemas.microsoft.com/office/drawing/2014/main" id="{EC96AC41-D521-4768-9B0B-0A0A750CDD7A}"/>
                  </a:ext>
                </a:extLst>
              </p:cNvPr>
              <p:cNvSpPr txBox="1"/>
              <p:nvPr/>
            </p:nvSpPr>
            <p:spPr>
              <a:xfrm>
                <a:off x="6371672" y="4050703"/>
                <a:ext cx="45839" cy="53355"/>
              </a:xfrm>
              <a:custGeom>
                <a:avLst/>
                <a:gdLst/>
                <a:ahLst/>
                <a:cxnLst/>
                <a:rect l="l" t="t" r="r" b="b"/>
                <a:pathLst>
                  <a:path w="45839" h="53355">
                    <a:moveTo>
                      <a:pt x="1414" y="0"/>
                    </a:moveTo>
                    <a:lnTo>
                      <a:pt x="12241" y="0"/>
                    </a:lnTo>
                    <a:lnTo>
                      <a:pt x="21877" y="18008"/>
                    </a:lnTo>
                    <a:cubicBezTo>
                      <a:pt x="22498" y="19199"/>
                      <a:pt x="23056" y="20390"/>
                      <a:pt x="23552" y="21580"/>
                    </a:cubicBezTo>
                    <a:lnTo>
                      <a:pt x="23663" y="21580"/>
                    </a:lnTo>
                    <a:cubicBezTo>
                      <a:pt x="24383" y="20018"/>
                      <a:pt x="25003" y="18777"/>
                      <a:pt x="25524" y="17860"/>
                    </a:cubicBezTo>
                    <a:lnTo>
                      <a:pt x="35532" y="0"/>
                    </a:lnTo>
                    <a:lnTo>
                      <a:pt x="45504" y="0"/>
                    </a:lnTo>
                    <a:lnTo>
                      <a:pt x="29058" y="26454"/>
                    </a:lnTo>
                    <a:lnTo>
                      <a:pt x="45839" y="53355"/>
                    </a:lnTo>
                    <a:lnTo>
                      <a:pt x="35235" y="53355"/>
                    </a:lnTo>
                    <a:lnTo>
                      <a:pt x="24296" y="33784"/>
                    </a:lnTo>
                    <a:cubicBezTo>
                      <a:pt x="23973" y="33189"/>
                      <a:pt x="23614" y="32346"/>
                      <a:pt x="23217" y="31254"/>
                    </a:cubicBezTo>
                    <a:lnTo>
                      <a:pt x="23068" y="31254"/>
                    </a:lnTo>
                    <a:cubicBezTo>
                      <a:pt x="22845" y="31800"/>
                      <a:pt x="22473" y="32643"/>
                      <a:pt x="21952" y="33784"/>
                    </a:cubicBezTo>
                    <a:lnTo>
                      <a:pt x="10678" y="53355"/>
                    </a:lnTo>
                    <a:lnTo>
                      <a:pt x="0" y="53355"/>
                    </a:lnTo>
                    <a:lnTo>
                      <a:pt x="17487" y="26529"/>
                    </a:lnTo>
                    <a:lnTo>
                      <a:pt x="1414"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7" name="TextBox 136">
                <a:extLst>
                  <a:ext uri="{FF2B5EF4-FFF2-40B4-BE49-F238E27FC236}">
                    <a16:creationId xmlns:a16="http://schemas.microsoft.com/office/drawing/2014/main" id="{6832086A-3D9C-4009-BB47-EC137E4A8A13}"/>
                  </a:ext>
                </a:extLst>
              </p:cNvPr>
              <p:cNvSpPr txBox="1"/>
              <p:nvPr/>
            </p:nvSpPr>
            <p:spPr>
              <a:xfrm>
                <a:off x="6100432" y="4065065"/>
                <a:ext cx="33932" cy="38993"/>
              </a:xfrm>
              <a:custGeom>
                <a:avLst/>
                <a:gdLst/>
                <a:ahLst/>
                <a:cxnLst/>
                <a:rect l="l" t="t" r="r" b="b"/>
                <a:pathLst>
                  <a:path w="33932" h="38993">
                    <a:moveTo>
                      <a:pt x="21170" y="0"/>
                    </a:moveTo>
                    <a:cubicBezTo>
                      <a:pt x="25313" y="0"/>
                      <a:pt x="28475" y="1346"/>
                      <a:pt x="30658" y="4037"/>
                    </a:cubicBezTo>
                    <a:cubicBezTo>
                      <a:pt x="32841" y="6728"/>
                      <a:pt x="33932" y="10617"/>
                      <a:pt x="33932" y="15702"/>
                    </a:cubicBezTo>
                    <a:lnTo>
                      <a:pt x="33932" y="38993"/>
                    </a:lnTo>
                    <a:lnTo>
                      <a:pt x="25300" y="38993"/>
                    </a:lnTo>
                    <a:lnTo>
                      <a:pt x="25300" y="17525"/>
                    </a:lnTo>
                    <a:cubicBezTo>
                      <a:pt x="25300" y="10406"/>
                      <a:pt x="22783" y="6846"/>
                      <a:pt x="17747" y="6846"/>
                    </a:cubicBezTo>
                    <a:cubicBezTo>
                      <a:pt x="15118" y="6846"/>
                      <a:pt x="12948" y="7832"/>
                      <a:pt x="11236" y="9804"/>
                    </a:cubicBezTo>
                    <a:cubicBezTo>
                      <a:pt x="9525" y="11776"/>
                      <a:pt x="8669" y="14263"/>
                      <a:pt x="8669" y="17264"/>
                    </a:cubicBezTo>
                    <a:lnTo>
                      <a:pt x="8669" y="38993"/>
                    </a:lnTo>
                    <a:lnTo>
                      <a:pt x="0" y="38993"/>
                    </a:lnTo>
                    <a:lnTo>
                      <a:pt x="0" y="893"/>
                    </a:lnTo>
                    <a:lnTo>
                      <a:pt x="8669" y="893"/>
                    </a:lnTo>
                    <a:lnTo>
                      <a:pt x="8669" y="7218"/>
                    </a:lnTo>
                    <a:lnTo>
                      <a:pt x="8818" y="7218"/>
                    </a:lnTo>
                    <a:cubicBezTo>
                      <a:pt x="11670" y="2406"/>
                      <a:pt x="15788" y="0"/>
                      <a:pt x="21170" y="0"/>
                    </a:cubicBez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8" name="TextBox 137">
                <a:extLst>
                  <a:ext uri="{FF2B5EF4-FFF2-40B4-BE49-F238E27FC236}">
                    <a16:creationId xmlns:a16="http://schemas.microsoft.com/office/drawing/2014/main" id="{025FAB83-882F-4F00-BB25-51A0D18F7CF2}"/>
                  </a:ext>
                </a:extLst>
              </p:cNvPr>
              <p:cNvSpPr txBox="1"/>
              <p:nvPr/>
            </p:nvSpPr>
            <p:spPr>
              <a:xfrm>
                <a:off x="6192854" y="4065065"/>
                <a:ext cx="32072" cy="39886"/>
              </a:xfrm>
              <a:custGeom>
                <a:avLst/>
                <a:gdLst/>
                <a:ahLst/>
                <a:cxnLst/>
                <a:rect l="l" t="t" r="r" b="b"/>
                <a:pathLst>
                  <a:path w="32072" h="39886">
                    <a:moveTo>
                      <a:pt x="17636" y="0"/>
                    </a:moveTo>
                    <a:cubicBezTo>
                      <a:pt x="27260" y="0"/>
                      <a:pt x="32072" y="4738"/>
                      <a:pt x="32072" y="14213"/>
                    </a:cubicBezTo>
                    <a:lnTo>
                      <a:pt x="32072" y="38993"/>
                    </a:lnTo>
                    <a:lnTo>
                      <a:pt x="23701" y="38993"/>
                    </a:lnTo>
                    <a:lnTo>
                      <a:pt x="23701" y="33040"/>
                    </a:lnTo>
                    <a:lnTo>
                      <a:pt x="23552" y="33040"/>
                    </a:lnTo>
                    <a:cubicBezTo>
                      <a:pt x="20923" y="37604"/>
                      <a:pt x="17065" y="39886"/>
                      <a:pt x="11980" y="39886"/>
                    </a:cubicBezTo>
                    <a:cubicBezTo>
                      <a:pt x="8235" y="39886"/>
                      <a:pt x="5302" y="38869"/>
                      <a:pt x="3181" y="36835"/>
                    </a:cubicBezTo>
                    <a:cubicBezTo>
                      <a:pt x="1060" y="34801"/>
                      <a:pt x="0" y="32110"/>
                      <a:pt x="0" y="28761"/>
                    </a:cubicBezTo>
                    <a:cubicBezTo>
                      <a:pt x="0" y="21568"/>
                      <a:pt x="4142" y="17376"/>
                      <a:pt x="12427" y="16185"/>
                    </a:cubicBezTo>
                    <a:lnTo>
                      <a:pt x="23738" y="14585"/>
                    </a:lnTo>
                    <a:cubicBezTo>
                      <a:pt x="23738" y="9153"/>
                      <a:pt x="21158" y="6437"/>
                      <a:pt x="15999" y="6437"/>
                    </a:cubicBezTo>
                    <a:cubicBezTo>
                      <a:pt x="11460" y="6437"/>
                      <a:pt x="7367" y="8000"/>
                      <a:pt x="3720" y="11125"/>
                    </a:cubicBezTo>
                    <a:lnTo>
                      <a:pt x="3720" y="3572"/>
                    </a:lnTo>
                    <a:cubicBezTo>
                      <a:pt x="7739" y="1191"/>
                      <a:pt x="12377" y="0"/>
                      <a:pt x="17636" y="0"/>
                    </a:cubicBezTo>
                    <a:close/>
                    <a:moveTo>
                      <a:pt x="23738" y="20278"/>
                    </a:moveTo>
                    <a:lnTo>
                      <a:pt x="15738" y="21394"/>
                    </a:lnTo>
                    <a:cubicBezTo>
                      <a:pt x="13258" y="21717"/>
                      <a:pt x="11391" y="22318"/>
                      <a:pt x="10139" y="23199"/>
                    </a:cubicBezTo>
                    <a:cubicBezTo>
                      <a:pt x="8886" y="24079"/>
                      <a:pt x="8260" y="25623"/>
                      <a:pt x="8260" y="27831"/>
                    </a:cubicBezTo>
                    <a:cubicBezTo>
                      <a:pt x="8260" y="29443"/>
                      <a:pt x="8836" y="30764"/>
                      <a:pt x="9990" y="31794"/>
                    </a:cubicBezTo>
                    <a:cubicBezTo>
                      <a:pt x="11143" y="32823"/>
                      <a:pt x="12687" y="33338"/>
                      <a:pt x="14622" y="33338"/>
                    </a:cubicBezTo>
                    <a:cubicBezTo>
                      <a:pt x="17251" y="33338"/>
                      <a:pt x="19428" y="32414"/>
                      <a:pt x="21152" y="30566"/>
                    </a:cubicBezTo>
                    <a:cubicBezTo>
                      <a:pt x="22876" y="28718"/>
                      <a:pt x="23738" y="26392"/>
                      <a:pt x="23738" y="23589"/>
                    </a:cubicBezTo>
                    <a:lnTo>
                      <a:pt x="23738" y="20278"/>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39" name="TextBox 138">
                <a:extLst>
                  <a:ext uri="{FF2B5EF4-FFF2-40B4-BE49-F238E27FC236}">
                    <a16:creationId xmlns:a16="http://schemas.microsoft.com/office/drawing/2014/main" id="{758E70A7-60DE-4FC3-860B-668700D24CCC}"/>
                  </a:ext>
                </a:extLst>
              </p:cNvPr>
              <p:cNvSpPr txBox="1"/>
              <p:nvPr/>
            </p:nvSpPr>
            <p:spPr>
              <a:xfrm>
                <a:off x="6071857" y="4065958"/>
                <a:ext cx="8632" cy="38100"/>
              </a:xfrm>
              <a:custGeom>
                <a:avLst/>
                <a:gdLst/>
                <a:ahLst/>
                <a:cxnLst/>
                <a:rect l="l" t="t" r="r" b="b"/>
                <a:pathLst>
                  <a:path w="8632" h="38100">
                    <a:moveTo>
                      <a:pt x="0" y="0"/>
                    </a:moveTo>
                    <a:lnTo>
                      <a:pt x="8632" y="0"/>
                    </a:lnTo>
                    <a:lnTo>
                      <a:pt x="8632" y="38100"/>
                    </a:lnTo>
                    <a:lnTo>
                      <a:pt x="0" y="38100"/>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0" name="TextBox 139">
                <a:extLst>
                  <a:ext uri="{FF2B5EF4-FFF2-40B4-BE49-F238E27FC236}">
                    <a16:creationId xmlns:a16="http://schemas.microsoft.com/office/drawing/2014/main" id="{99CE50C4-29D5-4AEE-A12A-923C479EB106}"/>
                  </a:ext>
                </a:extLst>
              </p:cNvPr>
              <p:cNvSpPr txBox="1"/>
              <p:nvPr/>
            </p:nvSpPr>
            <p:spPr>
              <a:xfrm>
                <a:off x="6033497" y="4080060"/>
                <a:ext cx="20315" cy="6362"/>
              </a:xfrm>
              <a:custGeom>
                <a:avLst/>
                <a:gdLst/>
                <a:ahLst/>
                <a:cxnLst/>
                <a:rect l="l" t="t" r="r" b="b"/>
                <a:pathLst>
                  <a:path w="20315" h="6362">
                    <a:moveTo>
                      <a:pt x="0" y="0"/>
                    </a:moveTo>
                    <a:lnTo>
                      <a:pt x="20315" y="0"/>
                    </a:lnTo>
                    <a:lnTo>
                      <a:pt x="20315" y="6362"/>
                    </a:lnTo>
                    <a:lnTo>
                      <a:pt x="0" y="6362"/>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1" name="TextBox 140">
                <a:extLst>
                  <a:ext uri="{FF2B5EF4-FFF2-40B4-BE49-F238E27FC236}">
                    <a16:creationId xmlns:a16="http://schemas.microsoft.com/office/drawing/2014/main" id="{E97258EA-B66B-4EBB-907A-0B6D03E1AA06}"/>
                  </a:ext>
                </a:extLst>
              </p:cNvPr>
              <p:cNvSpPr txBox="1"/>
              <p:nvPr/>
            </p:nvSpPr>
            <p:spPr>
              <a:xfrm>
                <a:off x="6157322" y="4080060"/>
                <a:ext cx="20315" cy="6362"/>
              </a:xfrm>
              <a:custGeom>
                <a:avLst/>
                <a:gdLst/>
                <a:ahLst/>
                <a:cxnLst/>
                <a:rect l="l" t="t" r="r" b="b"/>
                <a:pathLst>
                  <a:path w="20315" h="6362">
                    <a:moveTo>
                      <a:pt x="0" y="0"/>
                    </a:moveTo>
                    <a:lnTo>
                      <a:pt x="20315" y="0"/>
                    </a:lnTo>
                    <a:lnTo>
                      <a:pt x="20315" y="6362"/>
                    </a:lnTo>
                    <a:lnTo>
                      <a:pt x="0" y="6362"/>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2" name="TextBox 141">
                <a:extLst>
                  <a:ext uri="{FF2B5EF4-FFF2-40B4-BE49-F238E27FC236}">
                    <a16:creationId xmlns:a16="http://schemas.microsoft.com/office/drawing/2014/main" id="{54D63AC9-E133-434F-A505-5D4A8F9653BB}"/>
                  </a:ext>
                </a:extLst>
              </p:cNvPr>
              <p:cNvSpPr txBox="1"/>
              <p:nvPr/>
            </p:nvSpPr>
            <p:spPr>
              <a:xfrm>
                <a:off x="6243047" y="4080060"/>
                <a:ext cx="20315" cy="6362"/>
              </a:xfrm>
              <a:custGeom>
                <a:avLst/>
                <a:gdLst/>
                <a:ahLst/>
                <a:cxnLst/>
                <a:rect l="l" t="t" r="r" b="b"/>
                <a:pathLst>
                  <a:path w="20315" h="6362">
                    <a:moveTo>
                      <a:pt x="0" y="0"/>
                    </a:moveTo>
                    <a:lnTo>
                      <a:pt x="20315" y="0"/>
                    </a:lnTo>
                    <a:lnTo>
                      <a:pt x="20315" y="6362"/>
                    </a:lnTo>
                    <a:lnTo>
                      <a:pt x="0" y="6362"/>
                    </a:lnTo>
                    <a:lnTo>
                      <a:pt x="0" y="0"/>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43" name="TextBox 142">
                <a:extLst>
                  <a:ext uri="{FF2B5EF4-FFF2-40B4-BE49-F238E27FC236}">
                    <a16:creationId xmlns:a16="http://schemas.microsoft.com/office/drawing/2014/main" id="{2431DF4C-FA4F-4522-84E8-5C73B50442C6}"/>
                  </a:ext>
                </a:extLst>
              </p:cNvPr>
              <p:cNvSpPr txBox="1"/>
              <p:nvPr/>
            </p:nvSpPr>
            <p:spPr>
              <a:xfrm>
                <a:off x="6272849" y="4050703"/>
                <a:ext cx="36128" cy="53355"/>
              </a:xfrm>
              <a:custGeom>
                <a:avLst/>
                <a:gdLst/>
                <a:ahLst/>
                <a:cxnLst/>
                <a:rect l="l" t="t" r="r" b="b"/>
                <a:pathLst>
                  <a:path w="36128" h="53355">
                    <a:moveTo>
                      <a:pt x="0" y="0"/>
                    </a:moveTo>
                    <a:lnTo>
                      <a:pt x="16929" y="0"/>
                    </a:lnTo>
                    <a:cubicBezTo>
                      <a:pt x="22088" y="0"/>
                      <a:pt x="26175" y="1129"/>
                      <a:pt x="29189" y="3386"/>
                    </a:cubicBezTo>
                    <a:cubicBezTo>
                      <a:pt x="32203" y="5643"/>
                      <a:pt x="33709" y="8583"/>
                      <a:pt x="33709" y="12204"/>
                    </a:cubicBezTo>
                    <a:cubicBezTo>
                      <a:pt x="33709" y="15230"/>
                      <a:pt x="32854" y="17860"/>
                      <a:pt x="31142" y="20092"/>
                    </a:cubicBezTo>
                    <a:cubicBezTo>
                      <a:pt x="29431" y="22324"/>
                      <a:pt x="27062" y="23912"/>
                      <a:pt x="24036" y="24855"/>
                    </a:cubicBezTo>
                    <a:lnTo>
                      <a:pt x="24036" y="25003"/>
                    </a:lnTo>
                    <a:cubicBezTo>
                      <a:pt x="27707" y="25425"/>
                      <a:pt x="30640" y="26783"/>
                      <a:pt x="32835" y="29078"/>
                    </a:cubicBezTo>
                    <a:cubicBezTo>
                      <a:pt x="35030" y="31372"/>
                      <a:pt x="36128" y="34355"/>
                      <a:pt x="36128" y="38026"/>
                    </a:cubicBezTo>
                    <a:cubicBezTo>
                      <a:pt x="36128" y="42590"/>
                      <a:pt x="34330" y="46286"/>
                      <a:pt x="30733" y="49114"/>
                    </a:cubicBezTo>
                    <a:cubicBezTo>
                      <a:pt x="27136" y="51941"/>
                      <a:pt x="22597" y="53355"/>
                      <a:pt x="17115" y="53355"/>
                    </a:cubicBezTo>
                    <a:lnTo>
                      <a:pt x="0" y="53355"/>
                    </a:lnTo>
                    <a:lnTo>
                      <a:pt x="0" y="0"/>
                    </a:lnTo>
                    <a:close/>
                    <a:moveTo>
                      <a:pt x="8818" y="7107"/>
                    </a:moveTo>
                    <a:lnTo>
                      <a:pt x="8818" y="22287"/>
                    </a:lnTo>
                    <a:lnTo>
                      <a:pt x="14548" y="22287"/>
                    </a:lnTo>
                    <a:cubicBezTo>
                      <a:pt x="17624" y="22287"/>
                      <a:pt x="20036" y="21562"/>
                      <a:pt x="21785" y="20111"/>
                    </a:cubicBezTo>
                    <a:cubicBezTo>
                      <a:pt x="23533" y="18660"/>
                      <a:pt x="24408" y="16607"/>
                      <a:pt x="24408" y="13953"/>
                    </a:cubicBezTo>
                    <a:cubicBezTo>
                      <a:pt x="24408" y="9389"/>
                      <a:pt x="21357" y="7107"/>
                      <a:pt x="15255" y="7107"/>
                    </a:cubicBezTo>
                    <a:lnTo>
                      <a:pt x="8818" y="7107"/>
                    </a:lnTo>
                    <a:close/>
                    <a:moveTo>
                      <a:pt x="8818" y="29394"/>
                    </a:moveTo>
                    <a:lnTo>
                      <a:pt x="8818" y="46286"/>
                    </a:lnTo>
                    <a:lnTo>
                      <a:pt x="16371" y="46286"/>
                    </a:lnTo>
                    <a:cubicBezTo>
                      <a:pt x="19670" y="46286"/>
                      <a:pt x="22219" y="45523"/>
                      <a:pt x="24017" y="43998"/>
                    </a:cubicBezTo>
                    <a:cubicBezTo>
                      <a:pt x="25815" y="42472"/>
                      <a:pt x="26715" y="40370"/>
                      <a:pt x="26715" y="37691"/>
                    </a:cubicBezTo>
                    <a:cubicBezTo>
                      <a:pt x="26715" y="32160"/>
                      <a:pt x="22882" y="29394"/>
                      <a:pt x="15218" y="29394"/>
                    </a:cubicBezTo>
                    <a:lnTo>
                      <a:pt x="8818" y="29394"/>
                    </a:lnTo>
                    <a:close/>
                  </a:path>
                </a:pathLst>
              </a:custGeom>
              <a:grp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612" b="0" i="0" u="none" strike="noStrike" kern="1600" cap="none" spc="51"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grpSp>
        <p:sp>
          <p:nvSpPr>
            <p:cNvPr id="126" name="Rectangle: Rounded Corners 125">
              <a:extLst>
                <a:ext uri="{FF2B5EF4-FFF2-40B4-BE49-F238E27FC236}">
                  <a16:creationId xmlns:a16="http://schemas.microsoft.com/office/drawing/2014/main" id="{DC797009-0D6D-4CB7-8B19-3C9D13554B08}"/>
                </a:ext>
              </a:extLst>
            </p:cNvPr>
            <p:cNvSpPr/>
            <p:nvPr/>
          </p:nvSpPr>
          <p:spPr>
            <a:xfrm>
              <a:off x="1434529" y="2956127"/>
              <a:ext cx="337854" cy="100970"/>
            </a:xfrm>
            <a:prstGeom prst="roundRect">
              <a:avLst/>
            </a:prstGeom>
            <a:solidFill>
              <a:srgbClr val="A6A6A6"/>
            </a:solidFill>
            <a:ln w="10795" cap="flat" cmpd="sng" algn="ctr">
              <a:solidFill>
                <a:srgbClr val="A6A6A6"/>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7" name="Rectangle: Rounded Corners 126">
              <a:extLst>
                <a:ext uri="{FF2B5EF4-FFF2-40B4-BE49-F238E27FC236}">
                  <a16:creationId xmlns:a16="http://schemas.microsoft.com/office/drawing/2014/main" id="{734F794F-2010-44DA-B3FE-FD4B11332382}"/>
                </a:ext>
              </a:extLst>
            </p:cNvPr>
            <p:cNvSpPr/>
            <p:nvPr/>
          </p:nvSpPr>
          <p:spPr>
            <a:xfrm>
              <a:off x="4902730" y="2956127"/>
              <a:ext cx="337854" cy="100970"/>
            </a:xfrm>
            <a:prstGeom prst="roundRect">
              <a:avLst/>
            </a:prstGeom>
            <a:solidFill>
              <a:srgbClr val="A6A6A6"/>
            </a:solidFill>
            <a:ln w="10795" cap="flat" cmpd="sng" algn="ctr">
              <a:solidFill>
                <a:srgbClr val="A6A6A6"/>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8" name="Rectangle: Rounded Corners 127">
              <a:extLst>
                <a:ext uri="{FF2B5EF4-FFF2-40B4-BE49-F238E27FC236}">
                  <a16:creationId xmlns:a16="http://schemas.microsoft.com/office/drawing/2014/main" id="{5C17D669-B37E-426A-9855-CF852952408B}"/>
                </a:ext>
              </a:extLst>
            </p:cNvPr>
            <p:cNvSpPr/>
            <p:nvPr/>
          </p:nvSpPr>
          <p:spPr>
            <a:xfrm>
              <a:off x="1511814" y="2982319"/>
              <a:ext cx="183279" cy="576705"/>
            </a:xfrm>
            <a:prstGeom prst="roundRect">
              <a:avLst/>
            </a:pr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9" name="Rectangle: Rounded Corners 128">
              <a:extLst>
                <a:ext uri="{FF2B5EF4-FFF2-40B4-BE49-F238E27FC236}">
                  <a16:creationId xmlns:a16="http://schemas.microsoft.com/office/drawing/2014/main" id="{2A5E5019-8608-4A22-AC1E-47073C1A5A9C}"/>
                </a:ext>
              </a:extLst>
            </p:cNvPr>
            <p:cNvSpPr/>
            <p:nvPr/>
          </p:nvSpPr>
          <p:spPr>
            <a:xfrm>
              <a:off x="4980020" y="2982319"/>
              <a:ext cx="183279" cy="576705"/>
            </a:xfrm>
            <a:prstGeom prst="roundRect">
              <a:avLst/>
            </a:prstGeom>
            <a:solidFill>
              <a:srgbClr val="A6A6A6"/>
            </a:solidFill>
            <a:ln w="1079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cxnSp>
        <p:nvCxnSpPr>
          <p:cNvPr id="155" name="Straight Connector 154">
            <a:extLst>
              <a:ext uri="{FF2B5EF4-FFF2-40B4-BE49-F238E27FC236}">
                <a16:creationId xmlns:a16="http://schemas.microsoft.com/office/drawing/2014/main" id="{EF61DB0E-AECA-4B82-A4F8-1FEC4EEE4B07}"/>
              </a:ext>
            </a:extLst>
          </p:cNvPr>
          <p:cNvCxnSpPr>
            <a:cxnSpLocks/>
          </p:cNvCxnSpPr>
          <p:nvPr/>
        </p:nvCxnSpPr>
        <p:spPr>
          <a:xfrm>
            <a:off x="7665382" y="3795964"/>
            <a:ext cx="3823674" cy="0"/>
          </a:xfrm>
          <a:prstGeom prst="line">
            <a:avLst/>
          </a:prstGeom>
          <a:noFill/>
          <a:ln w="9525" cap="flat" cmpd="sng" algn="ctr">
            <a:solidFill>
              <a:srgbClr val="353535"/>
            </a:solidFill>
            <a:prstDash val="solid"/>
            <a:headEnd type="none"/>
            <a:tailEnd type="none"/>
          </a:ln>
          <a:effectLst/>
        </p:spPr>
      </p:cxnSp>
      <p:sp>
        <p:nvSpPr>
          <p:cNvPr id="156" name="Rectangle 155">
            <a:extLst>
              <a:ext uri="{FF2B5EF4-FFF2-40B4-BE49-F238E27FC236}">
                <a16:creationId xmlns:a16="http://schemas.microsoft.com/office/drawing/2014/main" id="{34F2F72A-C0CD-4FFA-ABF6-F06BCF4B655C}"/>
              </a:ext>
            </a:extLst>
          </p:cNvPr>
          <p:cNvSpPr/>
          <p:nvPr/>
        </p:nvSpPr>
        <p:spPr bwMode="auto">
          <a:xfrm>
            <a:off x="2292668" y="7"/>
            <a:ext cx="4976233" cy="699451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defRPr/>
            </a:pPr>
            <a:r>
              <a:rPr lang="en-US" sz="6000">
                <a:solidFill>
                  <a:srgbClr val="FFFFFF"/>
                </a:solidFill>
                <a:ea typeface="Segoe UI" pitchFamily="34" charset="0"/>
                <a:cs typeface="Segoe UI" pitchFamily="34" charset="0"/>
              </a:rPr>
              <a:t>Azure Apps &amp; Infrastructure</a:t>
            </a:r>
          </a:p>
        </p:txBody>
      </p:sp>
      <p:sp>
        <p:nvSpPr>
          <p:cNvPr id="158" name="Title 2">
            <a:extLst>
              <a:ext uri="{FF2B5EF4-FFF2-40B4-BE49-F238E27FC236}">
                <a16:creationId xmlns:a16="http://schemas.microsoft.com/office/drawing/2014/main" id="{3ECC2C80-D574-48D8-82BB-ADE428F1DE89}"/>
              </a:ext>
            </a:extLst>
          </p:cNvPr>
          <p:cNvSpPr txBox="1">
            <a:spLocks/>
          </p:cNvSpPr>
          <p:nvPr/>
        </p:nvSpPr>
        <p:spPr>
          <a:xfrm>
            <a:off x="7365020" y="5862389"/>
            <a:ext cx="4668330" cy="240130"/>
          </a:xfrm>
          <a:prstGeom prst="rect">
            <a:avLst/>
          </a:prstGeom>
        </p:spPr>
        <p:txBody>
          <a:bodyPr wrap="none" lIns="0" tIns="0" rIns="0" bIns="0" anchor="ctr">
            <a:spAutoFit/>
          </a:bodyPr>
          <a:lstStyle>
            <a:lvl1pPr algn="l" defTabSz="914367" rtl="0" eaLnBrk="1" latinLnBrk="0" hangingPunct="1">
              <a:lnSpc>
                <a:spcPct val="90000"/>
              </a:lnSpc>
              <a:spcBef>
                <a:spcPct val="0"/>
              </a:spcBef>
              <a:buNone/>
              <a:defRPr lang="en-US" sz="4800" b="0" kern="1200" cap="none" spc="-100" baseline="0" dirty="0" smtClean="0">
                <a:ln w="3175">
                  <a:noFill/>
                </a:ln>
                <a:solidFill>
                  <a:schemeClr val="tx1"/>
                </a:solidFill>
                <a:effectLst/>
                <a:latin typeface="+mj-lt"/>
                <a:ea typeface="+mn-ea"/>
                <a:cs typeface="Segoe UI" pitchFamily="34" charset="0"/>
              </a:defRPr>
            </a:lvl1pPr>
          </a:lstStyle>
          <a:p>
            <a:pPr algn="ctr" defTabSz="932563">
              <a:lnSpc>
                <a:spcPct val="85000"/>
              </a:lnSpc>
              <a:defRPr/>
            </a:pPr>
            <a:r>
              <a:rPr lang="en-IN" sz="1836" i="1" spc="51">
                <a:solidFill>
                  <a:srgbClr val="353535"/>
                </a:solidFill>
                <a:latin typeface="Segoe UI Light"/>
                <a:cs typeface="Segoe UI Semibold" panose="020B0702040204020203" pitchFamily="34" charset="0"/>
              </a:rPr>
              <a:t>Your one-stop shop to land Azure Sales Plays</a:t>
            </a:r>
          </a:p>
        </p:txBody>
      </p:sp>
      <p:sp>
        <p:nvSpPr>
          <p:cNvPr id="182" name="Rectangle 181">
            <a:extLst>
              <a:ext uri="{FF2B5EF4-FFF2-40B4-BE49-F238E27FC236}">
                <a16:creationId xmlns:a16="http://schemas.microsoft.com/office/drawing/2014/main" id="{4D94BF4C-3B9E-4332-97F3-AFCC53827317}"/>
              </a:ext>
            </a:extLst>
          </p:cNvPr>
          <p:cNvSpPr/>
          <p:nvPr/>
        </p:nvSpPr>
        <p:spPr>
          <a:xfrm>
            <a:off x="7538645" y="4217653"/>
            <a:ext cx="4077150" cy="979640"/>
          </a:xfrm>
          <a:prstGeom prst="rect">
            <a:avLst/>
          </a:prstGeom>
        </p:spPr>
        <p:txBody>
          <a:bodyPr wrap="none" lIns="0" tIns="0" rIns="0" bIns="0">
            <a:spAutoFit/>
          </a:bodyPr>
          <a:lstStyle/>
          <a:p>
            <a:pPr algn="ctr" defTabSz="932597">
              <a:lnSpc>
                <a:spcPct val="85000"/>
              </a:lnSpc>
              <a:defRPr/>
            </a:pPr>
            <a:r>
              <a:rPr lang="en-IN" sz="7343">
                <a:solidFill>
                  <a:srgbClr val="0078D7"/>
                </a:solidFill>
                <a:latin typeface="Segoe UI Semibold" panose="020B0702040204020203" pitchFamily="34" charset="0"/>
                <a:cs typeface="Segoe UI Semibold" panose="020B0702040204020203" pitchFamily="34" charset="0"/>
              </a:rPr>
              <a:t>PARTNER</a:t>
            </a:r>
            <a:endParaRPr lang="en-IN" sz="7343">
              <a:solidFill>
                <a:srgbClr val="0078D7"/>
              </a:solidFill>
              <a:latin typeface="Segoe UI Light"/>
              <a:cs typeface="Segoe UI Semibold" panose="020B0702040204020203" pitchFamily="34" charset="0"/>
            </a:endParaRPr>
          </a:p>
        </p:txBody>
      </p:sp>
      <p:sp>
        <p:nvSpPr>
          <p:cNvPr id="183" name="Rectangle 182">
            <a:extLst>
              <a:ext uri="{FF2B5EF4-FFF2-40B4-BE49-F238E27FC236}">
                <a16:creationId xmlns:a16="http://schemas.microsoft.com/office/drawing/2014/main" id="{24184386-FACB-40CF-BC1F-3C92DB8839B5}"/>
              </a:ext>
            </a:extLst>
          </p:cNvPr>
          <p:cNvSpPr/>
          <p:nvPr/>
        </p:nvSpPr>
        <p:spPr>
          <a:xfrm>
            <a:off x="7543713" y="5092962"/>
            <a:ext cx="4067014" cy="734665"/>
          </a:xfrm>
          <a:prstGeom prst="rect">
            <a:avLst/>
          </a:prstGeom>
        </p:spPr>
        <p:txBody>
          <a:bodyPr wrap="none" lIns="0" tIns="0" rIns="0" bIns="0">
            <a:spAutoFit/>
          </a:bodyPr>
          <a:lstStyle/>
          <a:p>
            <a:pPr algn="ctr" defTabSz="932597">
              <a:lnSpc>
                <a:spcPct val="85000"/>
              </a:lnSpc>
              <a:defRPr/>
            </a:pPr>
            <a:r>
              <a:rPr lang="en-IN" sz="5507">
                <a:solidFill>
                  <a:srgbClr val="0078D7"/>
                </a:solidFill>
                <a:latin typeface="Segoe UI Light"/>
                <a:cs typeface="Segoe UI Semibold" panose="020B0702040204020203" pitchFamily="34" charset="0"/>
              </a:rPr>
              <a:t>Play-in-a-box</a:t>
            </a:r>
            <a:endParaRPr lang="en-IN" sz="8159">
              <a:solidFill>
                <a:srgbClr val="0078D7"/>
              </a:solidFill>
              <a:latin typeface="Segoe UI Light"/>
              <a:cs typeface="Segoe UI Semibold" panose="020B0702040204020203" pitchFamily="34" charset="0"/>
            </a:endParaRPr>
          </a:p>
        </p:txBody>
      </p:sp>
      <p:sp>
        <p:nvSpPr>
          <p:cNvPr id="75" name="Freeform 13" title="Icon of a cloud">
            <a:extLst>
              <a:ext uri="{FF2B5EF4-FFF2-40B4-BE49-F238E27FC236}">
                <a16:creationId xmlns:a16="http://schemas.microsoft.com/office/drawing/2014/main" id="{69B47D8A-B412-41AF-ACFA-66B8CF81BDE9}"/>
              </a:ext>
            </a:extLst>
          </p:cNvPr>
          <p:cNvSpPr>
            <a:spLocks noChangeAspect="1"/>
          </p:cNvSpPr>
          <p:nvPr/>
        </p:nvSpPr>
        <p:spPr bwMode="auto">
          <a:xfrm>
            <a:off x="4949453" y="5588000"/>
            <a:ext cx="2024253" cy="1110421"/>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9050" cap="sq">
            <a:solidFill>
              <a:schemeClr val="bg1">
                <a:alpha val="15000"/>
              </a:schemeClr>
            </a:solidFill>
            <a:prstDash val="solid"/>
            <a:miter lim="800000"/>
            <a:headEnd/>
            <a:tailEnd/>
          </a:ln>
          <a:extLst/>
        </p:spPr>
        <p:txBody>
          <a:bodyPr vert="horz" wrap="square" lIns="91427" tIns="45713" rIns="91427" bIns="45713" numCol="1" anchor="t" anchorCtr="0" compatLnSpc="1">
            <a:prstTxWarp prst="textNoShape">
              <a:avLst/>
            </a:prstTxWarp>
          </a:bodyPr>
          <a:lstStyle/>
          <a:p>
            <a:pPr defTabSz="932563"/>
            <a:endParaRPr lang="en-US" kern="0">
              <a:gradFill>
                <a:gsLst>
                  <a:gs pos="0">
                    <a:srgbClr val="505050"/>
                  </a:gs>
                  <a:gs pos="100000">
                    <a:srgbClr val="505050"/>
                  </a:gs>
                </a:gsLst>
              </a:gradFill>
            </a:endParaRPr>
          </a:p>
        </p:txBody>
      </p:sp>
      <p:sp>
        <p:nvSpPr>
          <p:cNvPr id="65" name="Rectangle 64">
            <a:extLst>
              <a:ext uri="{FF2B5EF4-FFF2-40B4-BE49-F238E27FC236}">
                <a16:creationId xmlns:a16="http://schemas.microsoft.com/office/drawing/2014/main" id="{F14AB53F-3A24-4343-9EA9-818922FAB93D}"/>
              </a:ext>
            </a:extLst>
          </p:cNvPr>
          <p:cNvSpPr/>
          <p:nvPr/>
        </p:nvSpPr>
        <p:spPr bwMode="auto">
          <a:xfrm>
            <a:off x="9903578" y="3335"/>
            <a:ext cx="2532015" cy="481380"/>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00">
                <a:solidFill>
                  <a:schemeClr val="bg1"/>
                </a:solidFill>
                <a:latin typeface="Segoe UI Semibold" panose="020B0702040204020203" pitchFamily="34" charset="0"/>
                <a:ea typeface="Segoe UI" pitchFamily="34" charset="0"/>
                <a:cs typeface="Segoe UI Semibold" panose="020B0702040204020203" pitchFamily="34" charset="0"/>
              </a:rPr>
              <a:t>SMB – PARTNER FACING</a:t>
            </a:r>
          </a:p>
        </p:txBody>
      </p:sp>
      <p:sp>
        <p:nvSpPr>
          <p:cNvPr id="2" name="Rectangle 1">
            <a:extLst>
              <a:ext uri="{FF2B5EF4-FFF2-40B4-BE49-F238E27FC236}">
                <a16:creationId xmlns:a16="http://schemas.microsoft.com/office/drawing/2014/main" id="{A89AE395-94FC-4DF9-ACAF-511FD3552333}"/>
              </a:ext>
            </a:extLst>
          </p:cNvPr>
          <p:cNvSpPr/>
          <p:nvPr/>
        </p:nvSpPr>
        <p:spPr>
          <a:xfrm>
            <a:off x="2499538" y="4325263"/>
            <a:ext cx="4397766" cy="590931"/>
          </a:xfrm>
          <a:prstGeom prst="rect">
            <a:avLst/>
          </a:prstGeom>
        </p:spPr>
        <p:txBody>
          <a:bodyPr wrap="square">
            <a:spAutoFit/>
          </a:bodyPr>
          <a:lstStyle/>
          <a:p>
            <a:pPr lvl="0" defTabSz="951028" fontAlgn="base">
              <a:lnSpc>
                <a:spcPct val="90000"/>
              </a:lnSpc>
              <a:spcBef>
                <a:spcPct val="0"/>
              </a:spcBef>
              <a:spcAft>
                <a:spcPct val="0"/>
              </a:spcAft>
              <a:defRPr/>
            </a:pPr>
            <a:endParaRPr lang="en-US" kern="0">
              <a:solidFill>
                <a:srgbClr val="FFFFFF"/>
              </a:solidFill>
              <a:ea typeface="Segoe UI" pitchFamily="34" charset="0"/>
              <a:cs typeface="Segoe UI" pitchFamily="34" charset="0"/>
            </a:endParaRPr>
          </a:p>
          <a:p>
            <a:pPr lvl="0" defTabSz="951028" fontAlgn="base">
              <a:lnSpc>
                <a:spcPct val="90000"/>
              </a:lnSpc>
              <a:spcBef>
                <a:spcPct val="0"/>
              </a:spcBef>
              <a:spcAft>
                <a:spcPct val="0"/>
              </a:spcAft>
              <a:defRPr/>
            </a:pPr>
            <a:r>
              <a:rPr lang="en-US" kern="0">
                <a:solidFill>
                  <a:srgbClr val="FFFFFF"/>
                </a:solidFill>
                <a:ea typeface="Segoe UI" pitchFamily="34" charset="0"/>
                <a:cs typeface="Segoe UI" pitchFamily="34" charset="0"/>
              </a:rPr>
              <a:t>WE SMB Cloud Champion Partner Version</a:t>
            </a:r>
          </a:p>
        </p:txBody>
      </p:sp>
      <p:grpSp>
        <p:nvGrpSpPr>
          <p:cNvPr id="79" name="Group 78">
            <a:extLst>
              <a:ext uri="{FF2B5EF4-FFF2-40B4-BE49-F238E27FC236}">
                <a16:creationId xmlns:a16="http://schemas.microsoft.com/office/drawing/2014/main" id="{35F222B8-8626-4983-B503-D0BC31E30EEA}"/>
              </a:ext>
            </a:extLst>
          </p:cNvPr>
          <p:cNvGrpSpPr/>
          <p:nvPr/>
        </p:nvGrpSpPr>
        <p:grpSpPr>
          <a:xfrm>
            <a:off x="13574" y="5919357"/>
            <a:ext cx="2182973" cy="725740"/>
            <a:chOff x="-3478" y="6262664"/>
            <a:chExt cx="2207104" cy="725740"/>
          </a:xfrm>
        </p:grpSpPr>
        <p:sp>
          <p:nvSpPr>
            <p:cNvPr id="80" name="Rectangle 79">
              <a:extLst>
                <a:ext uri="{FF2B5EF4-FFF2-40B4-BE49-F238E27FC236}">
                  <a16:creationId xmlns:a16="http://schemas.microsoft.com/office/drawing/2014/main" id="{E894EC11-FFBB-469B-9845-2E3A06503777}"/>
                </a:ext>
              </a:extLst>
            </p:cNvPr>
            <p:cNvSpPr/>
            <p:nvPr/>
          </p:nvSpPr>
          <p:spPr bwMode="auto">
            <a:xfrm>
              <a:off x="71164" y="6262664"/>
              <a:ext cx="2132462" cy="725740"/>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sv-S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81" name="Picture 80">
              <a:extLst>
                <a:ext uri="{FF2B5EF4-FFF2-40B4-BE49-F238E27FC236}">
                  <a16:creationId xmlns:a16="http://schemas.microsoft.com/office/drawing/2014/main" id="{C08DD2CE-04E1-4203-ABF8-788593ECFEBA}"/>
                </a:ext>
              </a:extLst>
            </p:cNvPr>
            <p:cNvPicPr>
              <a:picLocks noChangeAspect="1"/>
            </p:cNvPicPr>
            <p:nvPr/>
          </p:nvPicPr>
          <p:blipFill>
            <a:blip r:embed="rId8"/>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214255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18B0BAC-88C9-4F26-B19F-CDDCFB2FF72F}"/>
              </a:ext>
            </a:extLst>
          </p:cNvPr>
          <p:cNvSpPr>
            <a:spLocks noGrp="1"/>
          </p:cNvSpPr>
          <p:nvPr>
            <p:ph type="title"/>
          </p:nvPr>
        </p:nvSpPr>
        <p:spPr/>
        <p:txBody>
          <a:bodyPr/>
          <a:lstStyle/>
          <a:p>
            <a:r>
              <a:rPr lang="en-US" u="sng">
                <a:latin typeface="Segoe UI" panose="020B0502040204020203" pitchFamily="34" charset="0"/>
              </a:rPr>
              <a:t>S</a:t>
            </a:r>
            <a:r>
              <a:rPr lang="en-US"/>
              <a:t>olution Areas | </a:t>
            </a:r>
            <a:r>
              <a:rPr lang="en-US" u="sng">
                <a:latin typeface="Segoe UI" panose="020B0502040204020203" pitchFamily="34" charset="0"/>
              </a:rPr>
              <a:t>P</a:t>
            </a:r>
            <a:r>
              <a:rPr lang="en-US"/>
              <a:t>lays | </a:t>
            </a:r>
            <a:r>
              <a:rPr lang="en-US" u="sng">
                <a:latin typeface="Segoe UI" panose="020B0502040204020203" pitchFamily="34" charset="0"/>
              </a:rPr>
              <a:t>S</a:t>
            </a:r>
            <a:r>
              <a:rPr lang="en-US"/>
              <a:t>ales </a:t>
            </a:r>
            <a:r>
              <a:rPr lang="en-US" u="sng">
                <a:latin typeface="Segoe UI" panose="020B0502040204020203" pitchFamily="34" charset="0"/>
              </a:rPr>
              <a:t>M</a:t>
            </a:r>
            <a:r>
              <a:rPr lang="en-US"/>
              <a:t>otions: Definitions </a:t>
            </a:r>
          </a:p>
        </p:txBody>
      </p:sp>
      <p:grpSp>
        <p:nvGrpSpPr>
          <p:cNvPr id="4" name="Group 3">
            <a:extLst>
              <a:ext uri="{FF2B5EF4-FFF2-40B4-BE49-F238E27FC236}">
                <a16:creationId xmlns:a16="http://schemas.microsoft.com/office/drawing/2014/main" id="{6AB00952-DE59-48ED-904E-58A861311B9B}"/>
              </a:ext>
            </a:extLst>
          </p:cNvPr>
          <p:cNvGrpSpPr/>
          <p:nvPr/>
        </p:nvGrpSpPr>
        <p:grpSpPr>
          <a:xfrm>
            <a:off x="1993107" y="1232085"/>
            <a:ext cx="9976642" cy="1664208"/>
            <a:chOff x="1993107" y="1232085"/>
            <a:chExt cx="9976642" cy="1664208"/>
          </a:xfrm>
        </p:grpSpPr>
        <p:sp>
          <p:nvSpPr>
            <p:cNvPr id="87" name="Rectangle 86">
              <a:extLst>
                <a:ext uri="{FF2B5EF4-FFF2-40B4-BE49-F238E27FC236}">
                  <a16:creationId xmlns:a16="http://schemas.microsoft.com/office/drawing/2014/main" id="{49B4D383-E81F-4C34-BC77-CA96BBB46B5E}"/>
                </a:ext>
              </a:extLst>
            </p:cNvPr>
            <p:cNvSpPr/>
            <p:nvPr/>
          </p:nvSpPr>
          <p:spPr bwMode="auto">
            <a:xfrm>
              <a:off x="2408237" y="1235075"/>
              <a:ext cx="1763713" cy="16612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SOLUTION </a:t>
              </a:r>
            </a:p>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AREAS</a:t>
              </a:r>
            </a:p>
          </p:txBody>
        </p:sp>
        <p:sp>
          <p:nvSpPr>
            <p:cNvPr id="7" name="Partial Circle 6">
              <a:extLst>
                <a:ext uri="{FF2B5EF4-FFF2-40B4-BE49-F238E27FC236}">
                  <a16:creationId xmlns:a16="http://schemas.microsoft.com/office/drawing/2014/main" id="{98A99A9F-87F6-4675-A8AB-D715DDD791E3}"/>
                </a:ext>
              </a:extLst>
            </p:cNvPr>
            <p:cNvSpPr/>
            <p:nvPr/>
          </p:nvSpPr>
          <p:spPr bwMode="auto">
            <a:xfrm>
              <a:off x="1993107" y="1650553"/>
              <a:ext cx="830262" cy="830262"/>
            </a:xfrm>
            <a:prstGeom prst="pie">
              <a:avLst>
                <a:gd name="adj1" fmla="val 16214018"/>
                <a:gd name="adj2" fmla="val 5400000"/>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GB" sz="2400">
                  <a:solidFill>
                    <a:schemeClr val="bg1"/>
                  </a:solidFill>
                  <a:latin typeface="Segoe UI Semibold" panose="020B0702040204020203" pitchFamily="34" charset="0"/>
                  <a:ea typeface="Segoe UI" pitchFamily="34" charset="0"/>
                  <a:cs typeface="Segoe UI Semibold" panose="020B0702040204020203" pitchFamily="34" charset="0"/>
                </a:rPr>
                <a:t>1</a:t>
              </a:r>
              <a:endParaRPr lang="en-US" sz="2400" err="1">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91" name="Rectangle 90">
              <a:extLst>
                <a:ext uri="{FF2B5EF4-FFF2-40B4-BE49-F238E27FC236}">
                  <a16:creationId xmlns:a16="http://schemas.microsoft.com/office/drawing/2014/main" id="{16D15642-25BF-4D18-9872-C9E8AE983D6C}"/>
                </a:ext>
              </a:extLst>
            </p:cNvPr>
            <p:cNvSpPr/>
            <p:nvPr/>
          </p:nvSpPr>
          <p:spPr bwMode="auto">
            <a:xfrm>
              <a:off x="4559301" y="1232085"/>
              <a:ext cx="7410448" cy="1664208"/>
            </a:xfrm>
            <a:prstGeom prst="rect">
              <a:avLst/>
            </a:prstGeom>
            <a:noFill/>
            <a:ln w="95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a:ln>
                    <a:noFill/>
                  </a:ln>
                  <a:solidFill>
                    <a:schemeClr val="tx1"/>
                  </a:solidFill>
                  <a:effectLst/>
                  <a:uLnTx/>
                  <a:uFillTx/>
                  <a:latin typeface="Segoe UI Semibold" panose="020B0702040204020203" pitchFamily="34" charset="0"/>
                  <a:ea typeface="Segoe UI" pitchFamily="34" charset="0"/>
                  <a:cs typeface="Segoe UI Semibold" panose="020B0702040204020203" pitchFamily="34" charset="0"/>
                </a:rPr>
                <a:t>| App &amp; Infra | Data &amp; AI |</a:t>
              </a:r>
              <a:br>
                <a:rPr kumimoji="0" lang="en-US" b="0" i="0" u="none" strike="noStrike" kern="1200" cap="none" spc="0" normalizeH="0" baseline="0" noProof="0">
                  <a:ln>
                    <a:noFill/>
                  </a:ln>
                  <a:solidFill>
                    <a:schemeClr val="tx1"/>
                  </a:solidFill>
                  <a:effectLst/>
                  <a:uLnTx/>
                  <a:uFillTx/>
                  <a:ea typeface="Segoe UI" pitchFamily="34" charset="0"/>
                  <a:cs typeface="Segoe UI" pitchFamily="34" charset="0"/>
                </a:rPr>
              </a:br>
              <a:r>
                <a:rPr kumimoji="0" lang="en-US" b="0" i="0" u="none" strike="noStrike" kern="1200" cap="none" spc="0" normalizeH="0" baseline="0" noProof="0">
                  <a:ln>
                    <a:noFill/>
                  </a:ln>
                  <a:solidFill>
                    <a:schemeClr val="tx1"/>
                  </a:solidFill>
                  <a:effectLst/>
                  <a:uLnTx/>
                  <a:uFillTx/>
                  <a:ea typeface="Segoe UI" pitchFamily="34" charset="0"/>
                  <a:cs typeface="Segoe UI" pitchFamily="34" charset="0"/>
                </a:rPr>
                <a:t>2 solution pillars designed to help our customers achieve their Digital Transformation outcomes. </a:t>
              </a:r>
            </a:p>
          </p:txBody>
        </p:sp>
        <p:grpSp>
          <p:nvGrpSpPr>
            <p:cNvPr id="12" name="Group 11">
              <a:extLst>
                <a:ext uri="{FF2B5EF4-FFF2-40B4-BE49-F238E27FC236}">
                  <a16:creationId xmlns:a16="http://schemas.microsoft.com/office/drawing/2014/main" id="{B709D4EF-2BE3-4C62-AB8A-884314BFE7E9}"/>
                </a:ext>
              </a:extLst>
            </p:cNvPr>
            <p:cNvGrpSpPr/>
            <p:nvPr/>
          </p:nvGrpSpPr>
          <p:grpSpPr>
            <a:xfrm>
              <a:off x="4270813" y="1918247"/>
              <a:ext cx="189625" cy="294874"/>
              <a:chOff x="4241881" y="1941120"/>
              <a:chExt cx="189625" cy="294874"/>
            </a:xfrm>
          </p:grpSpPr>
          <p:sp>
            <p:nvSpPr>
              <p:cNvPr id="10" name="Arrow: Chevron 9">
                <a:extLst>
                  <a:ext uri="{FF2B5EF4-FFF2-40B4-BE49-F238E27FC236}">
                    <a16:creationId xmlns:a16="http://schemas.microsoft.com/office/drawing/2014/main" id="{B5D04A0D-9865-407B-881B-2E094C57ED10}"/>
                  </a:ext>
                </a:extLst>
              </p:cNvPr>
              <p:cNvSpPr/>
              <p:nvPr/>
            </p:nvSpPr>
            <p:spPr bwMode="auto">
              <a:xfrm>
                <a:off x="4243959" y="1941120"/>
                <a:ext cx="187547" cy="294874"/>
              </a:xfrm>
              <a:prstGeom prst="chevron">
                <a:avLst>
                  <a:gd name="adj" fmla="val 58224"/>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5" name="Arrow: Chevron 94">
                <a:extLst>
                  <a:ext uri="{FF2B5EF4-FFF2-40B4-BE49-F238E27FC236}">
                    <a16:creationId xmlns:a16="http://schemas.microsoft.com/office/drawing/2014/main" id="{6B47F614-45DB-4455-A3B5-FCFA163C889A}"/>
                  </a:ext>
                </a:extLst>
              </p:cNvPr>
              <p:cNvSpPr/>
              <p:nvPr/>
            </p:nvSpPr>
            <p:spPr bwMode="auto">
              <a:xfrm>
                <a:off x="4241881" y="1979791"/>
                <a:ext cx="120789" cy="217532"/>
              </a:xfrm>
              <a:prstGeom prst="chevron">
                <a:avLst>
                  <a:gd name="adj" fmla="val 58224"/>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 name="Group 4">
            <a:extLst>
              <a:ext uri="{FF2B5EF4-FFF2-40B4-BE49-F238E27FC236}">
                <a16:creationId xmlns:a16="http://schemas.microsoft.com/office/drawing/2014/main" id="{8DE19E1E-1C2C-404B-8FE8-B2D870BFB900}"/>
              </a:ext>
            </a:extLst>
          </p:cNvPr>
          <p:cNvGrpSpPr/>
          <p:nvPr/>
        </p:nvGrpSpPr>
        <p:grpSpPr>
          <a:xfrm>
            <a:off x="1993107" y="3106576"/>
            <a:ext cx="9976642" cy="1664208"/>
            <a:chOff x="1993107" y="3106576"/>
            <a:chExt cx="9976642" cy="1664208"/>
          </a:xfrm>
        </p:grpSpPr>
        <p:sp>
          <p:nvSpPr>
            <p:cNvPr id="89" name="Rectangle 88">
              <a:extLst>
                <a:ext uri="{FF2B5EF4-FFF2-40B4-BE49-F238E27FC236}">
                  <a16:creationId xmlns:a16="http://schemas.microsoft.com/office/drawing/2014/main" id="{11A3CAFE-6957-471F-82F5-F8E1BD34F3F0}"/>
                </a:ext>
              </a:extLst>
            </p:cNvPr>
            <p:cNvSpPr/>
            <p:nvPr/>
          </p:nvSpPr>
          <p:spPr bwMode="auto">
            <a:xfrm>
              <a:off x="2408237" y="3109566"/>
              <a:ext cx="1763713" cy="1661218"/>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SOLUTION SALES PLAYS</a:t>
              </a:r>
            </a:p>
          </p:txBody>
        </p:sp>
        <p:sp>
          <p:nvSpPr>
            <p:cNvPr id="86" name="Partial Circle 85">
              <a:extLst>
                <a:ext uri="{FF2B5EF4-FFF2-40B4-BE49-F238E27FC236}">
                  <a16:creationId xmlns:a16="http://schemas.microsoft.com/office/drawing/2014/main" id="{73EEF929-E55C-447D-9CFD-ACF466855BC3}"/>
                </a:ext>
              </a:extLst>
            </p:cNvPr>
            <p:cNvSpPr/>
            <p:nvPr/>
          </p:nvSpPr>
          <p:spPr bwMode="auto">
            <a:xfrm>
              <a:off x="1993107" y="3525044"/>
              <a:ext cx="830262" cy="830262"/>
            </a:xfrm>
            <a:prstGeom prst="pie">
              <a:avLst>
                <a:gd name="adj1" fmla="val 16214018"/>
                <a:gd name="adj2" fmla="val 5400000"/>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GB" sz="2400">
                  <a:solidFill>
                    <a:schemeClr val="bg1"/>
                  </a:solidFill>
                  <a:latin typeface="Segoe UI Semibold" panose="020B0702040204020203" pitchFamily="34" charset="0"/>
                  <a:ea typeface="Segoe UI" pitchFamily="34" charset="0"/>
                  <a:cs typeface="Segoe UI Semibold" panose="020B0702040204020203" pitchFamily="34" charset="0"/>
                </a:rPr>
                <a:t>2</a:t>
              </a:r>
              <a:endParaRPr lang="en-US" sz="2400" err="1">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93" name="TextBox 92">
              <a:extLst>
                <a:ext uri="{FF2B5EF4-FFF2-40B4-BE49-F238E27FC236}">
                  <a16:creationId xmlns:a16="http://schemas.microsoft.com/office/drawing/2014/main" id="{CCE98DA8-4D4A-4D3D-9160-4A55EC1D3480}"/>
                </a:ext>
              </a:extLst>
            </p:cNvPr>
            <p:cNvSpPr txBox="1"/>
            <p:nvPr/>
          </p:nvSpPr>
          <p:spPr>
            <a:xfrm>
              <a:off x="4559301" y="3106576"/>
              <a:ext cx="7410448" cy="1664208"/>
            </a:xfrm>
            <a:prstGeom prst="rect">
              <a:avLst/>
            </a:prstGeom>
            <a:noFill/>
            <a:ln w="9525">
              <a:solidFill>
                <a:schemeClr val="bg1">
                  <a:lumMod val="75000"/>
                </a:schemeClr>
              </a:solidFill>
            </a:ln>
          </p:spPr>
          <p:txBody>
            <a:bodyPr wrap="square" lIns="91440" tIns="45720" rIns="91440" bIns="45720" rtlCol="0"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effectLst/>
                  <a:uLnTx/>
                  <a:uFillTx/>
                  <a:ea typeface="+mn-ea"/>
                  <a:cs typeface="+mn-cs"/>
                </a:rPr>
                <a:t>A </a:t>
              </a:r>
              <a:r>
                <a:rPr lang="en-US">
                  <a:latin typeface="Segoe UI Semibold" panose="020B0702040204020203" pitchFamily="34" charset="0"/>
                  <a:cs typeface="Segoe UI Semibold" panose="020B0702040204020203" pitchFamily="34" charset="0"/>
                </a:rPr>
                <a:t>Play</a:t>
              </a:r>
              <a:r>
                <a:rPr kumimoji="0" lang="en-US" b="0" i="0" u="none" strike="noStrike" kern="1200" cap="none" spc="0" normalizeH="0" baseline="0" noProof="0">
                  <a:ln>
                    <a:noFill/>
                  </a:ln>
                  <a:effectLst/>
                  <a:uLnTx/>
                  <a:uFillTx/>
                  <a:ea typeface="+mn-ea"/>
                  <a:cs typeface="+mn-cs"/>
                </a:rPr>
                <a:t> is a defined, programmatic approach to </a:t>
              </a:r>
              <a:r>
                <a:rPr lang="en-US">
                  <a:latin typeface="Segoe UI Semibold" panose="020B0702040204020203" pitchFamily="34" charset="0"/>
                  <a:cs typeface="Segoe UI Semibold" panose="020B0702040204020203" pitchFamily="34" charset="0"/>
                </a:rPr>
                <a:t>monetize</a:t>
              </a:r>
              <a:r>
                <a:rPr kumimoji="0" lang="en-US" b="0" i="0" u="none" strike="noStrike" kern="1200" cap="none" spc="0" normalizeH="0" baseline="0" noProof="0">
                  <a:ln>
                    <a:noFill/>
                  </a:ln>
                  <a:effectLst/>
                  <a:uLnTx/>
                  <a:uFillTx/>
                  <a:ea typeface="+mn-ea"/>
                  <a:cs typeface="+mn-cs"/>
                </a:rPr>
                <a:t> a</a:t>
              </a:r>
              <a:br>
                <a:rPr kumimoji="0" lang="en-US" b="0" i="0" u="none" strike="noStrike" kern="1200" cap="none" spc="0" normalizeH="0" baseline="0" noProof="0">
                  <a:ln>
                    <a:noFill/>
                  </a:ln>
                  <a:effectLst/>
                  <a:uLnTx/>
                  <a:uFillTx/>
                  <a:ea typeface="+mn-ea"/>
                  <a:cs typeface="+mn-cs"/>
                </a:rPr>
              </a:br>
              <a:r>
                <a:rPr kumimoji="0" lang="en-US" b="0" i="0" u="none" strike="noStrike" kern="1200" cap="none" spc="0" normalizeH="0" baseline="0" noProof="0">
                  <a:ln>
                    <a:noFill/>
                  </a:ln>
                  <a:effectLst/>
                  <a:uLnTx/>
                  <a:uFillTx/>
                  <a:ea typeface="+mn-ea"/>
                  <a:cs typeface="+mn-cs"/>
                </a:rPr>
                <a:t>prioritized</a:t>
              </a:r>
              <a:r>
                <a:rPr kumimoji="0" lang="en-US" b="1" i="0" u="none" strike="noStrike" kern="1200" cap="none" spc="0" normalizeH="0" baseline="0" noProof="0">
                  <a:ln>
                    <a:noFill/>
                  </a:ln>
                  <a:effectLst/>
                  <a:uLnTx/>
                  <a:uFillTx/>
                  <a:ea typeface="+mn-ea"/>
                  <a:cs typeface="+mn-cs"/>
                </a:rPr>
                <a:t> </a:t>
              </a:r>
              <a:r>
                <a:rPr lang="en-US">
                  <a:latin typeface="Segoe UI Semibold" panose="020B0702040204020203" pitchFamily="34" charset="0"/>
                  <a:cs typeface="Segoe UI Semibold" panose="020B0702040204020203" pitchFamily="34" charset="0"/>
                </a:rPr>
                <a:t>capability of a solution area.</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400" i="1">
                  <a:latin typeface="Segoe UI Semibold" panose="020B0702040204020203" pitchFamily="34" charset="0"/>
                  <a:cs typeface="Segoe UI Semibold" panose="020B0702040204020203" pitchFamily="34" charset="0"/>
                </a:rPr>
                <a:t>Example</a:t>
              </a:r>
              <a:r>
                <a:rPr kumimoji="0" lang="en-US" sz="1400" b="0" i="1" u="none" strike="noStrike" kern="1200" cap="none" spc="0" normalizeH="0" baseline="0" noProof="0">
                  <a:ln>
                    <a:noFill/>
                  </a:ln>
                  <a:effectLst/>
                  <a:uLnTx/>
                  <a:uFillTx/>
                  <a:ea typeface="+mn-ea"/>
                  <a:cs typeface="+mn-cs"/>
                </a:rPr>
                <a:t>: </a:t>
              </a:r>
              <a:r>
                <a:rPr lang="en-US" sz="1400" i="1"/>
                <a:t>SAP</a:t>
              </a:r>
              <a:r>
                <a:rPr kumimoji="0" lang="en-US" sz="1400" b="0" i="1" u="none" strike="noStrike" kern="1200" cap="none" spc="0" normalizeH="0" baseline="0" noProof="0">
                  <a:ln>
                    <a:noFill/>
                  </a:ln>
                  <a:effectLst/>
                  <a:uLnTx/>
                  <a:uFillTx/>
                  <a:ea typeface="+mn-ea"/>
                  <a:cs typeface="+mn-cs"/>
                </a:rPr>
                <a:t> on Azure is a specific capability of Applications &amp; Infrastructure solution area</a:t>
              </a:r>
              <a:br>
                <a:rPr kumimoji="0" lang="en-US" sz="1400" b="0" i="1" u="none" strike="noStrike" kern="1200" cap="none" spc="0" normalizeH="0" baseline="0" noProof="0">
                  <a:ln>
                    <a:noFill/>
                  </a:ln>
                  <a:effectLst/>
                  <a:uLnTx/>
                  <a:uFillTx/>
                  <a:ea typeface="+mn-ea"/>
                  <a:cs typeface="+mn-cs"/>
                </a:rPr>
              </a:br>
              <a:r>
                <a:rPr kumimoji="0" lang="en-US" sz="1400" b="0" i="1" u="none" strike="noStrike" kern="1200" cap="none" spc="0" normalizeH="0" baseline="0" noProof="0">
                  <a:ln>
                    <a:noFill/>
                  </a:ln>
                  <a:effectLst/>
                  <a:uLnTx/>
                  <a:uFillTx/>
                  <a:ea typeface="+mn-ea"/>
                  <a:cs typeface="+mn-cs"/>
                </a:rPr>
                <a:t>and a targeted approach to monetize this capability, will be defined through a play.</a:t>
              </a:r>
              <a:endParaRPr kumimoji="0" lang="en-US" sz="1400" b="0" i="0" u="none" strike="noStrike" kern="1200" cap="none" spc="0" normalizeH="0" baseline="0" noProof="0">
                <a:ln>
                  <a:noFill/>
                </a:ln>
                <a:effectLst/>
                <a:uLnTx/>
                <a:uFillTx/>
                <a:ea typeface="+mn-ea"/>
                <a:cs typeface="+mn-cs"/>
              </a:endParaRPr>
            </a:p>
          </p:txBody>
        </p:sp>
        <p:grpSp>
          <p:nvGrpSpPr>
            <p:cNvPr id="100" name="Group 99">
              <a:extLst>
                <a:ext uri="{FF2B5EF4-FFF2-40B4-BE49-F238E27FC236}">
                  <a16:creationId xmlns:a16="http://schemas.microsoft.com/office/drawing/2014/main" id="{4F5BBA91-8F23-4F23-8504-C791FBE9A279}"/>
                </a:ext>
              </a:extLst>
            </p:cNvPr>
            <p:cNvGrpSpPr/>
            <p:nvPr/>
          </p:nvGrpSpPr>
          <p:grpSpPr>
            <a:xfrm>
              <a:off x="4270813" y="3792738"/>
              <a:ext cx="189625" cy="294874"/>
              <a:chOff x="4241881" y="1941120"/>
              <a:chExt cx="189625" cy="294874"/>
            </a:xfrm>
          </p:grpSpPr>
          <p:sp>
            <p:nvSpPr>
              <p:cNvPr id="101" name="Arrow: Chevron 100">
                <a:extLst>
                  <a:ext uri="{FF2B5EF4-FFF2-40B4-BE49-F238E27FC236}">
                    <a16:creationId xmlns:a16="http://schemas.microsoft.com/office/drawing/2014/main" id="{626801DC-5505-4B7C-A146-D48601BBC59D}"/>
                  </a:ext>
                </a:extLst>
              </p:cNvPr>
              <p:cNvSpPr/>
              <p:nvPr/>
            </p:nvSpPr>
            <p:spPr bwMode="auto">
              <a:xfrm>
                <a:off x="4243959" y="1941120"/>
                <a:ext cx="187547" cy="294874"/>
              </a:xfrm>
              <a:prstGeom prst="chevron">
                <a:avLst>
                  <a:gd name="adj" fmla="val 58224"/>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2" name="Arrow: Chevron 101">
                <a:extLst>
                  <a:ext uri="{FF2B5EF4-FFF2-40B4-BE49-F238E27FC236}">
                    <a16:creationId xmlns:a16="http://schemas.microsoft.com/office/drawing/2014/main" id="{F0F62CA8-69EB-4FA7-91D8-658A582E3ED9}"/>
                  </a:ext>
                </a:extLst>
              </p:cNvPr>
              <p:cNvSpPr/>
              <p:nvPr/>
            </p:nvSpPr>
            <p:spPr bwMode="auto">
              <a:xfrm>
                <a:off x="4241881" y="1979791"/>
                <a:ext cx="120789" cy="217532"/>
              </a:xfrm>
              <a:prstGeom prst="chevron">
                <a:avLst>
                  <a:gd name="adj" fmla="val 58224"/>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6" name="Group 5">
            <a:extLst>
              <a:ext uri="{FF2B5EF4-FFF2-40B4-BE49-F238E27FC236}">
                <a16:creationId xmlns:a16="http://schemas.microsoft.com/office/drawing/2014/main" id="{5FE260A4-D521-4D68-9E2E-B8926E30EE7E}"/>
              </a:ext>
            </a:extLst>
          </p:cNvPr>
          <p:cNvGrpSpPr/>
          <p:nvPr/>
        </p:nvGrpSpPr>
        <p:grpSpPr>
          <a:xfrm>
            <a:off x="1993107" y="4981067"/>
            <a:ext cx="9976642" cy="1664208"/>
            <a:chOff x="1993107" y="4981067"/>
            <a:chExt cx="9976642" cy="1664208"/>
          </a:xfrm>
        </p:grpSpPr>
        <p:sp>
          <p:nvSpPr>
            <p:cNvPr id="88" name="Rectangle 87">
              <a:extLst>
                <a:ext uri="{FF2B5EF4-FFF2-40B4-BE49-F238E27FC236}">
                  <a16:creationId xmlns:a16="http://schemas.microsoft.com/office/drawing/2014/main" id="{754DEC01-1AAE-4F64-98CD-4C5EE4D88259}"/>
                </a:ext>
              </a:extLst>
            </p:cNvPr>
            <p:cNvSpPr/>
            <p:nvPr/>
          </p:nvSpPr>
          <p:spPr bwMode="auto">
            <a:xfrm>
              <a:off x="2408237" y="4984057"/>
              <a:ext cx="1763713" cy="1661218"/>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323850" marR="0" lvl="0" defTabSz="932472" rtl="0" eaLnBrk="1" fontAlgn="base" latinLnBrk="0" hangingPunct="1">
                <a:lnSpc>
                  <a:spcPct val="100000"/>
                </a:lnSpc>
                <a:spcBef>
                  <a:spcPct val="0"/>
                </a:spcBef>
                <a:spcAft>
                  <a:spcPct val="0"/>
                </a:spcAft>
                <a:buClrTx/>
                <a:buSzTx/>
                <a:buFontTx/>
                <a:buNone/>
                <a:tabLst/>
                <a:defRPr/>
              </a:pPr>
              <a:r>
                <a:rPr kumimoji="0" lang="en-IN" sz="1600" b="0" i="0" u="none" strike="noStrike" kern="1200" cap="none" spc="0" normalizeH="0" baseline="0" noProof="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SALES MOTIONS</a:t>
              </a:r>
            </a:p>
          </p:txBody>
        </p:sp>
        <p:sp>
          <p:nvSpPr>
            <p:cNvPr id="90" name="Partial Circle 89">
              <a:extLst>
                <a:ext uri="{FF2B5EF4-FFF2-40B4-BE49-F238E27FC236}">
                  <a16:creationId xmlns:a16="http://schemas.microsoft.com/office/drawing/2014/main" id="{5D244AFE-6CE0-4D8C-9394-B0A72FFC7133}"/>
                </a:ext>
              </a:extLst>
            </p:cNvPr>
            <p:cNvSpPr/>
            <p:nvPr/>
          </p:nvSpPr>
          <p:spPr bwMode="auto">
            <a:xfrm>
              <a:off x="1993107" y="5399535"/>
              <a:ext cx="830262" cy="830262"/>
            </a:xfrm>
            <a:prstGeom prst="pie">
              <a:avLst>
                <a:gd name="adj1" fmla="val 16214018"/>
                <a:gd name="adj2" fmla="val 5400000"/>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GB" sz="2400">
                  <a:solidFill>
                    <a:schemeClr val="bg1"/>
                  </a:solidFill>
                  <a:latin typeface="Segoe UI Semibold" panose="020B0702040204020203" pitchFamily="34" charset="0"/>
                  <a:ea typeface="Segoe UI" pitchFamily="34" charset="0"/>
                  <a:cs typeface="Segoe UI Semibold" panose="020B0702040204020203" pitchFamily="34" charset="0"/>
                </a:rPr>
                <a:t>3</a:t>
              </a:r>
              <a:endParaRPr lang="en-US" sz="2400">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92" name="Rectangle 91">
              <a:extLst>
                <a:ext uri="{FF2B5EF4-FFF2-40B4-BE49-F238E27FC236}">
                  <a16:creationId xmlns:a16="http://schemas.microsoft.com/office/drawing/2014/main" id="{0508FA6A-ADFC-4508-9C12-9252CF8F87B4}"/>
                </a:ext>
              </a:extLst>
            </p:cNvPr>
            <p:cNvSpPr/>
            <p:nvPr/>
          </p:nvSpPr>
          <p:spPr bwMode="auto">
            <a:xfrm>
              <a:off x="4559301" y="4981067"/>
              <a:ext cx="7410448" cy="1664208"/>
            </a:xfrm>
            <a:prstGeom prst="rect">
              <a:avLst/>
            </a:prstGeom>
            <a:noFill/>
            <a:ln w="95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ts val="1200"/>
                </a:spcBef>
                <a:spcAft>
                  <a:spcPts val="600"/>
                </a:spcAft>
                <a:buClrTx/>
                <a:buSzTx/>
                <a:buFontTx/>
                <a:buNone/>
                <a:tabLst/>
                <a:defRPr/>
              </a:pPr>
              <a:r>
                <a:rPr lang="en-US">
                  <a:solidFill>
                    <a:schemeClr val="tx1"/>
                  </a:solidFill>
                  <a:latin typeface="Segoe UI Semibold" panose="020B0702040204020203" pitchFamily="34" charset="0"/>
                  <a:cs typeface="Segoe UI Semibold" panose="020B0702040204020203" pitchFamily="34" charset="0"/>
                </a:rPr>
                <a:t>Targeted set of activities that help operationalize the play </a:t>
              </a:r>
              <a:r>
                <a:rPr kumimoji="0" lang="en-US" b="0" i="0" u="none" strike="noStrike" kern="1200" cap="none" spc="0" normalizeH="0" baseline="0" noProof="0">
                  <a:ln>
                    <a:noFill/>
                  </a:ln>
                  <a:solidFill>
                    <a:schemeClr val="tx1"/>
                  </a:solidFill>
                  <a:effectLst/>
                  <a:uLnTx/>
                  <a:uFillTx/>
                  <a:ea typeface="Segoe UI" pitchFamily="34" charset="0"/>
                  <a:cs typeface="Segoe UI" pitchFamily="34" charset="0"/>
                </a:rPr>
                <a:t>by generating demand, accelerating pipe and/or driving consumption for it.</a:t>
              </a:r>
            </a:p>
            <a:p>
              <a:pPr marL="0" marR="0" lvl="0" indent="0" algn="l" defTabSz="932472" rtl="0" eaLnBrk="1" fontAlgn="base" latinLnBrk="0" hangingPunct="1">
                <a:lnSpc>
                  <a:spcPct val="100000"/>
                </a:lnSpc>
                <a:spcBef>
                  <a:spcPct val="0"/>
                </a:spcBef>
                <a:spcAft>
                  <a:spcPct val="0"/>
                </a:spcAft>
                <a:buClrTx/>
                <a:buSzTx/>
                <a:buFontTx/>
                <a:buNone/>
                <a:tabLst/>
                <a:defRPr/>
              </a:pPr>
              <a:r>
                <a:rPr lang="en-US" sz="1400" i="1">
                  <a:solidFill>
                    <a:schemeClr val="tx1"/>
                  </a:solidFill>
                  <a:latin typeface="Segoe UI Semibold" panose="020B0702040204020203" pitchFamily="34" charset="0"/>
                  <a:cs typeface="Segoe UI Semibold" panose="020B0702040204020203" pitchFamily="34" charset="0"/>
                </a:rPr>
                <a:t>Example</a:t>
              </a:r>
              <a:r>
                <a:rPr kumimoji="0" lang="en-US" sz="1400" b="0" i="1" u="none" strike="noStrike" kern="1200" cap="none" spc="0" normalizeH="0" baseline="0" noProof="0">
                  <a:ln>
                    <a:noFill/>
                  </a:ln>
                  <a:solidFill>
                    <a:schemeClr val="tx1"/>
                  </a:solidFill>
                  <a:effectLst/>
                  <a:uLnTx/>
                  <a:uFillTx/>
                  <a:ea typeface="+mn-ea"/>
                  <a:cs typeface="+mn-cs"/>
                </a:rPr>
                <a:t>: Targeting </a:t>
              </a:r>
              <a:r>
                <a:rPr lang="en-US" sz="1400" i="1">
                  <a:solidFill>
                    <a:schemeClr val="tx1"/>
                  </a:solidFill>
                </a:rPr>
                <a:t>Upper Midsized Business</a:t>
              </a:r>
              <a:r>
                <a:rPr kumimoji="0" lang="en-US" sz="1400" b="0" i="1" u="none" strike="noStrike" kern="1200" cap="none" spc="0" normalizeH="0" baseline="0" noProof="0">
                  <a:ln>
                    <a:noFill/>
                  </a:ln>
                  <a:solidFill>
                    <a:schemeClr val="tx1"/>
                  </a:solidFill>
                  <a:effectLst/>
                  <a:uLnTx/>
                  <a:uFillTx/>
                  <a:ea typeface="+mn-ea"/>
                  <a:cs typeface="+mn-cs"/>
                </a:rPr>
                <a:t> accounts using Azure </a:t>
              </a:r>
              <a:r>
                <a:rPr lang="en-US" sz="1400" i="1">
                  <a:solidFill>
                    <a:schemeClr val="tx1"/>
                  </a:solidFill>
                </a:rPr>
                <a:t>Cloud Migration Assessment</a:t>
              </a:r>
              <a:r>
                <a:rPr kumimoji="0" lang="en-US" sz="1400" b="0" i="1" u="none" strike="noStrike" kern="1200" cap="none" spc="0" normalizeH="0" baseline="0" noProof="0">
                  <a:ln>
                    <a:noFill/>
                  </a:ln>
                  <a:solidFill>
                    <a:schemeClr val="tx1"/>
                  </a:solidFill>
                  <a:effectLst/>
                  <a:uLnTx/>
                  <a:uFillTx/>
                  <a:ea typeface="+mn-ea"/>
                  <a:cs typeface="+mn-cs"/>
                </a:rPr>
                <a:t> will be one of the sales motions to land </a:t>
              </a:r>
              <a:r>
                <a:rPr lang="en-US" sz="1400" i="1">
                  <a:solidFill>
                    <a:schemeClr val="tx1"/>
                  </a:solidFill>
                </a:rPr>
                <a:t>a</a:t>
              </a:r>
              <a:r>
                <a:rPr kumimoji="0" lang="en-US" sz="1400" b="0" i="1" u="none" strike="noStrike" kern="1200" cap="none" spc="0" normalizeH="0" baseline="0" noProof="0">
                  <a:ln>
                    <a:noFill/>
                  </a:ln>
                  <a:solidFill>
                    <a:schemeClr val="tx1"/>
                  </a:solidFill>
                  <a:effectLst/>
                  <a:uLnTx/>
                  <a:uFillTx/>
                  <a:ea typeface="+mn-ea"/>
                  <a:cs typeface="+mn-cs"/>
                </a:rPr>
                <a:t> WS / SQL Server on Azure play.</a:t>
              </a:r>
            </a:p>
          </p:txBody>
        </p:sp>
        <p:grpSp>
          <p:nvGrpSpPr>
            <p:cNvPr id="103" name="Group 102">
              <a:extLst>
                <a:ext uri="{FF2B5EF4-FFF2-40B4-BE49-F238E27FC236}">
                  <a16:creationId xmlns:a16="http://schemas.microsoft.com/office/drawing/2014/main" id="{4AE1007F-A9D3-4C8D-8E21-B38A9335D136}"/>
                </a:ext>
              </a:extLst>
            </p:cNvPr>
            <p:cNvGrpSpPr/>
            <p:nvPr/>
          </p:nvGrpSpPr>
          <p:grpSpPr>
            <a:xfrm>
              <a:off x="4270813" y="5667229"/>
              <a:ext cx="189625" cy="294874"/>
              <a:chOff x="4241881" y="1941120"/>
              <a:chExt cx="189625" cy="294874"/>
            </a:xfrm>
          </p:grpSpPr>
          <p:sp>
            <p:nvSpPr>
              <p:cNvPr id="104" name="Arrow: Chevron 103">
                <a:extLst>
                  <a:ext uri="{FF2B5EF4-FFF2-40B4-BE49-F238E27FC236}">
                    <a16:creationId xmlns:a16="http://schemas.microsoft.com/office/drawing/2014/main" id="{5D0BC7A7-2925-42AB-A9FA-5EAC09E1E45C}"/>
                  </a:ext>
                </a:extLst>
              </p:cNvPr>
              <p:cNvSpPr/>
              <p:nvPr/>
            </p:nvSpPr>
            <p:spPr bwMode="auto">
              <a:xfrm>
                <a:off x="4243959" y="1941120"/>
                <a:ext cx="187547" cy="294874"/>
              </a:xfrm>
              <a:prstGeom prst="chevron">
                <a:avLst>
                  <a:gd name="adj" fmla="val 58224"/>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5" name="Arrow: Chevron 104">
                <a:extLst>
                  <a:ext uri="{FF2B5EF4-FFF2-40B4-BE49-F238E27FC236}">
                    <a16:creationId xmlns:a16="http://schemas.microsoft.com/office/drawing/2014/main" id="{364766F1-8074-426A-9906-75B772B03168}"/>
                  </a:ext>
                </a:extLst>
              </p:cNvPr>
              <p:cNvSpPr/>
              <p:nvPr/>
            </p:nvSpPr>
            <p:spPr bwMode="auto">
              <a:xfrm>
                <a:off x="4241881" y="1979791"/>
                <a:ext cx="120789" cy="217532"/>
              </a:xfrm>
              <a:prstGeom prst="chevron">
                <a:avLst>
                  <a:gd name="adj" fmla="val 58224"/>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24" name="Rectangle 23">
            <a:extLst>
              <a:ext uri="{FF2B5EF4-FFF2-40B4-BE49-F238E27FC236}">
                <a16:creationId xmlns:a16="http://schemas.microsoft.com/office/drawing/2014/main" id="{541C3343-EBBE-4E2C-8C8A-6CE50058E1B5}"/>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5" name="Rectangle 24">
            <a:extLst>
              <a:ext uri="{FF2B5EF4-FFF2-40B4-BE49-F238E27FC236}">
                <a16:creationId xmlns:a16="http://schemas.microsoft.com/office/drawing/2014/main" id="{BAB8BB18-CD13-4987-8455-EEC671E9254B}"/>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26" name="Rectangle 25">
            <a:hlinkClick r:id="rId3" action="ppaction://hlinksldjump"/>
            <a:extLst>
              <a:ext uri="{FF2B5EF4-FFF2-40B4-BE49-F238E27FC236}">
                <a16:creationId xmlns:a16="http://schemas.microsoft.com/office/drawing/2014/main" id="{23F2C771-8FC2-4168-8006-F66101E719AB}"/>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27" name="Rectangle 26">
            <a:hlinkClick r:id="rId4" action="ppaction://hlinksldjump"/>
            <a:extLst>
              <a:ext uri="{FF2B5EF4-FFF2-40B4-BE49-F238E27FC236}">
                <a16:creationId xmlns:a16="http://schemas.microsoft.com/office/drawing/2014/main" id="{987EF5F2-D915-4FBB-8FDB-86A5B03EA60A}"/>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lnSpc>
                <a:spcPct val="90000"/>
              </a:lnSpc>
              <a:spcBef>
                <a:spcPts val="400"/>
              </a:spcBef>
              <a:spcAft>
                <a:spcPct val="0"/>
              </a:spcAft>
              <a:defRPr/>
            </a:pPr>
            <a:r>
              <a:rPr lang="en-US" sz="1100" kern="0">
                <a:solidFill>
                  <a:schemeClr val="accent1"/>
                </a:solidFill>
                <a:latin typeface="Segoe UI Semibold" panose="020B0702040204020203" pitchFamily="34" charset="0"/>
                <a:cs typeface="Segoe UI Semibold" panose="020B0702040204020203" pitchFamily="34" charset="0"/>
              </a:rPr>
              <a:t>Definitions </a:t>
            </a:r>
          </a:p>
        </p:txBody>
      </p:sp>
      <p:sp>
        <p:nvSpPr>
          <p:cNvPr id="29" name="Rectangle 28">
            <a:hlinkClick r:id="rId5" action="ppaction://hlinksldjump"/>
            <a:extLst>
              <a:ext uri="{FF2B5EF4-FFF2-40B4-BE49-F238E27FC236}">
                <a16:creationId xmlns:a16="http://schemas.microsoft.com/office/drawing/2014/main" id="{C3A23DEC-DCFF-47BD-9422-28B3D844A411}"/>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ea typeface="Segoe UI" pitchFamily="34" charset="0"/>
                <a:cs typeface="Segoe UI Semibold" panose="020B0702040204020203" pitchFamily="34" charset="0"/>
              </a:rPr>
              <a:t>Play-in-the-Box</a:t>
            </a:r>
          </a:p>
        </p:txBody>
      </p:sp>
      <p:sp>
        <p:nvSpPr>
          <p:cNvPr id="33" name="Rectangle 32">
            <a:extLst>
              <a:ext uri="{FF2B5EF4-FFF2-40B4-BE49-F238E27FC236}">
                <a16:creationId xmlns:a16="http://schemas.microsoft.com/office/drawing/2014/main" id="{9DF020C2-9069-48FF-9E08-F9DB59888322}"/>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36" name="Rectangle 35">
            <a:hlinkClick r:id="rId6" action="ppaction://hlinksldjump"/>
            <a:extLst>
              <a:ext uri="{FF2B5EF4-FFF2-40B4-BE49-F238E27FC236}">
                <a16:creationId xmlns:a16="http://schemas.microsoft.com/office/drawing/2014/main" id="{FBD45BCD-ACD9-4DF0-9FB4-E1E74C4EB97F}"/>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cs typeface="Segoe UI Semibold" panose="020B0702040204020203" pitchFamily="34" charset="0"/>
              </a:rPr>
              <a:t>Windows Server on Azure</a:t>
            </a:r>
            <a:endParaRPr lang="en-US" sz="900" kern="0">
              <a:solidFill>
                <a:srgbClr val="353535"/>
              </a:solidFill>
              <a:latin typeface="Segoe UI Semilight"/>
              <a:cs typeface="Segoe UI Semibold" panose="020B0702040204020203" pitchFamily="34" charset="0"/>
            </a:endParaRPr>
          </a:p>
        </p:txBody>
      </p:sp>
      <p:sp>
        <p:nvSpPr>
          <p:cNvPr id="37" name="Isosceles Triangle 36">
            <a:hlinkClick r:id="rId7" action="ppaction://hlinksldjump"/>
            <a:extLst>
              <a:ext uri="{FF2B5EF4-FFF2-40B4-BE49-F238E27FC236}">
                <a16:creationId xmlns:a16="http://schemas.microsoft.com/office/drawing/2014/main" id="{8A5915A8-09C5-4137-8159-D28A81B4B8E7}"/>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38" name="Isosceles Triangle 37">
            <a:hlinkClick r:id="rId7" action="ppaction://hlinksldjump"/>
            <a:extLst>
              <a:ext uri="{FF2B5EF4-FFF2-40B4-BE49-F238E27FC236}">
                <a16:creationId xmlns:a16="http://schemas.microsoft.com/office/drawing/2014/main" id="{AC37DA81-E174-4759-A08F-52F4DBCA5FD8}"/>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42" name="Rectangle 41">
            <a:hlinkClick r:id="rId5" action="ppaction://hlinksldjump"/>
            <a:extLst>
              <a:ext uri="{FF2B5EF4-FFF2-40B4-BE49-F238E27FC236}">
                <a16:creationId xmlns:a16="http://schemas.microsoft.com/office/drawing/2014/main" id="{1636E368-D08C-42C9-8CA6-E31D75895B9F}"/>
              </a:ext>
            </a:extLst>
          </p:cNvPr>
          <p:cNvSpPr/>
          <p:nvPr/>
        </p:nvSpPr>
        <p:spPr>
          <a:xfrm>
            <a:off x="18014" y="1119343"/>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solidFill>
                  <a:srgbClr val="353535"/>
                </a:solidFill>
                <a:cs typeface="Segoe UI Semibold" panose="020B0702040204020203" pitchFamily="34" charset="0"/>
              </a:rPr>
              <a:t>PiB</a:t>
            </a:r>
            <a:r>
              <a:rPr lang="en-US" sz="900" kern="0">
                <a:solidFill>
                  <a:srgbClr val="353535"/>
                </a:solidFill>
                <a:cs typeface="Segoe UI Semibold" panose="020B0702040204020203" pitchFamily="34" charset="0"/>
              </a:rPr>
              <a:t> Content Overview</a:t>
            </a:r>
          </a:p>
        </p:txBody>
      </p:sp>
      <p:grpSp>
        <p:nvGrpSpPr>
          <p:cNvPr id="35" name="Group 34">
            <a:extLst>
              <a:ext uri="{FF2B5EF4-FFF2-40B4-BE49-F238E27FC236}">
                <a16:creationId xmlns:a16="http://schemas.microsoft.com/office/drawing/2014/main" id="{424E0B05-2D1A-4418-BD85-C720A06DB217}"/>
              </a:ext>
            </a:extLst>
          </p:cNvPr>
          <p:cNvGrpSpPr/>
          <p:nvPr/>
        </p:nvGrpSpPr>
        <p:grpSpPr>
          <a:xfrm>
            <a:off x="13574" y="5919357"/>
            <a:ext cx="2182973" cy="725740"/>
            <a:chOff x="-3478" y="6262664"/>
            <a:chExt cx="2207104" cy="725740"/>
          </a:xfrm>
        </p:grpSpPr>
        <p:sp>
          <p:nvSpPr>
            <p:cNvPr id="39" name="Rectangle 38">
              <a:extLst>
                <a:ext uri="{FF2B5EF4-FFF2-40B4-BE49-F238E27FC236}">
                  <a16:creationId xmlns:a16="http://schemas.microsoft.com/office/drawing/2014/main" id="{EC68D6EB-11CF-4D59-8CE8-A2C400DE6630}"/>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40" name="Picture 39">
              <a:extLst>
                <a:ext uri="{FF2B5EF4-FFF2-40B4-BE49-F238E27FC236}">
                  <a16:creationId xmlns:a16="http://schemas.microsoft.com/office/drawing/2014/main" id="{AC762F04-FA20-4551-8056-F0D5C9656B18}"/>
                </a:ext>
              </a:extLst>
            </p:cNvPr>
            <p:cNvPicPr>
              <a:picLocks noChangeAspect="1"/>
            </p:cNvPicPr>
            <p:nvPr/>
          </p:nvPicPr>
          <p:blipFill>
            <a:blip r:embed="rId8"/>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2052293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485C-AC52-4261-B739-76D00531648A}"/>
              </a:ext>
            </a:extLst>
          </p:cNvPr>
          <p:cNvSpPr>
            <a:spLocks noGrp="1"/>
          </p:cNvSpPr>
          <p:nvPr>
            <p:ph type="title"/>
          </p:nvPr>
        </p:nvSpPr>
        <p:spPr/>
        <p:txBody>
          <a:bodyPr/>
          <a:lstStyle/>
          <a:p>
            <a:r>
              <a:rPr lang="en-US"/>
              <a:t>The 6-point Execution Agenda for Landing the Partner Sales Play-in-a-Box</a:t>
            </a:r>
          </a:p>
        </p:txBody>
      </p:sp>
      <p:grpSp>
        <p:nvGrpSpPr>
          <p:cNvPr id="6" name="Group 5">
            <a:extLst>
              <a:ext uri="{FF2B5EF4-FFF2-40B4-BE49-F238E27FC236}">
                <a16:creationId xmlns:a16="http://schemas.microsoft.com/office/drawing/2014/main" id="{318A36D2-707C-4B89-81BA-994F4F8AD44B}"/>
              </a:ext>
            </a:extLst>
          </p:cNvPr>
          <p:cNvGrpSpPr/>
          <p:nvPr/>
        </p:nvGrpSpPr>
        <p:grpSpPr>
          <a:xfrm>
            <a:off x="2490381" y="1574143"/>
            <a:ext cx="9584945" cy="5202362"/>
            <a:chOff x="2386584" y="1490472"/>
            <a:chExt cx="9584945" cy="5202362"/>
          </a:xfrm>
        </p:grpSpPr>
        <p:sp>
          <p:nvSpPr>
            <p:cNvPr id="7" name="Freeform: Shape 6">
              <a:extLst>
                <a:ext uri="{FF2B5EF4-FFF2-40B4-BE49-F238E27FC236}">
                  <a16:creationId xmlns:a16="http://schemas.microsoft.com/office/drawing/2014/main" id="{2ABFDB22-EBCF-481F-B33D-746C0265CF29}"/>
                </a:ext>
              </a:extLst>
            </p:cNvPr>
            <p:cNvSpPr/>
            <p:nvPr/>
          </p:nvSpPr>
          <p:spPr>
            <a:xfrm>
              <a:off x="6317398" y="1490472"/>
              <a:ext cx="1726425" cy="1255580"/>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 name="Rectangle: Rounded Corners 7">
              <a:extLst>
                <a:ext uri="{FF2B5EF4-FFF2-40B4-BE49-F238E27FC236}">
                  <a16:creationId xmlns:a16="http://schemas.microsoft.com/office/drawing/2014/main" id="{DE661496-18D9-40D7-9691-FA650F011419}"/>
                </a:ext>
              </a:extLst>
            </p:cNvPr>
            <p:cNvSpPr/>
            <p:nvPr/>
          </p:nvSpPr>
          <p:spPr>
            <a:xfrm>
              <a:off x="2386584" y="1910117"/>
              <a:ext cx="9584945" cy="4782717"/>
            </a:xfrm>
            <a:prstGeom prst="roundRect">
              <a:avLst>
                <a:gd name="adj" fmla="val 2586"/>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9" name="Rectangle 8">
              <a:extLst>
                <a:ext uri="{FF2B5EF4-FFF2-40B4-BE49-F238E27FC236}">
                  <a16:creationId xmlns:a16="http://schemas.microsoft.com/office/drawing/2014/main" id="{6EE3C8FA-D1F7-42B5-AC55-B039FA36C7B2}"/>
                </a:ext>
              </a:extLst>
            </p:cNvPr>
            <p:cNvSpPr/>
            <p:nvPr/>
          </p:nvSpPr>
          <p:spPr bwMode="auto">
            <a:xfrm>
              <a:off x="2512502" y="2036583"/>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Value</a:t>
              </a:r>
              <a:br>
                <a:rPr lang="en-US" sz="2400">
                  <a:solidFill>
                    <a:schemeClr val="bg1"/>
                  </a:solidFill>
                  <a:latin typeface="+mj-lt"/>
                  <a:cs typeface="Segoe UI" pitchFamily="34" charset="0"/>
                </a:rPr>
              </a:br>
              <a:r>
                <a:rPr lang="en-US" sz="2400">
                  <a:solidFill>
                    <a:schemeClr val="bg1"/>
                  </a:solidFill>
                  <a:latin typeface="+mj-lt"/>
                  <a:cs typeface="Segoe UI" pitchFamily="34" charset="0"/>
                </a:rPr>
                <a:t>Proposition</a:t>
              </a:r>
            </a:p>
          </p:txBody>
        </p:sp>
        <p:sp>
          <p:nvSpPr>
            <p:cNvPr id="10" name="Rectangle 9">
              <a:extLst>
                <a:ext uri="{FF2B5EF4-FFF2-40B4-BE49-F238E27FC236}">
                  <a16:creationId xmlns:a16="http://schemas.microsoft.com/office/drawing/2014/main" id="{8E5CFDF6-AB3C-4C2D-941A-578BC7BE94E9}"/>
                </a:ext>
              </a:extLst>
            </p:cNvPr>
            <p:cNvSpPr/>
            <p:nvPr/>
          </p:nvSpPr>
          <p:spPr bwMode="auto">
            <a:xfrm>
              <a:off x="5661979" y="2036583"/>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Target</a:t>
              </a:r>
              <a:br>
                <a:rPr lang="en-US" sz="2400">
                  <a:solidFill>
                    <a:schemeClr val="bg1"/>
                  </a:solidFill>
                  <a:latin typeface="+mj-lt"/>
                  <a:cs typeface="Segoe UI" pitchFamily="34" charset="0"/>
                </a:rPr>
              </a:br>
              <a:r>
                <a:rPr lang="en-US" sz="2400">
                  <a:solidFill>
                    <a:schemeClr val="bg1"/>
                  </a:solidFill>
                  <a:latin typeface="+mj-lt"/>
                  <a:cs typeface="Segoe UI" pitchFamily="34" charset="0"/>
                </a:rPr>
                <a:t>Scenarios</a:t>
              </a:r>
            </a:p>
          </p:txBody>
        </p:sp>
        <p:sp>
          <p:nvSpPr>
            <p:cNvPr id="11" name="Rectangle 10">
              <a:extLst>
                <a:ext uri="{FF2B5EF4-FFF2-40B4-BE49-F238E27FC236}">
                  <a16:creationId xmlns:a16="http://schemas.microsoft.com/office/drawing/2014/main" id="{EC82B926-E728-4D68-B5F4-121D13D89E56}"/>
                </a:ext>
              </a:extLst>
            </p:cNvPr>
            <p:cNvSpPr/>
            <p:nvPr/>
          </p:nvSpPr>
          <p:spPr bwMode="auto">
            <a:xfrm>
              <a:off x="8811457" y="2036584"/>
              <a:ext cx="3037262" cy="2216291"/>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Incentive/Offer</a:t>
              </a:r>
            </a:p>
          </p:txBody>
        </p:sp>
        <p:sp>
          <p:nvSpPr>
            <p:cNvPr id="12" name="Rectangle 11">
              <a:extLst>
                <a:ext uri="{FF2B5EF4-FFF2-40B4-BE49-F238E27FC236}">
                  <a16:creationId xmlns:a16="http://schemas.microsoft.com/office/drawing/2014/main" id="{2C47641C-FD9C-410F-91A1-6B28B12E9D92}"/>
                </a:ext>
              </a:extLst>
            </p:cNvPr>
            <p:cNvSpPr/>
            <p:nvPr/>
          </p:nvSpPr>
          <p:spPr bwMode="auto">
            <a:xfrm>
              <a:off x="2512502" y="4347068"/>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Sales &amp; Marketing</a:t>
              </a:r>
            </a:p>
            <a:p>
              <a:pPr algn="ctr" defTabSz="951028" fontAlgn="base">
                <a:lnSpc>
                  <a:spcPct val="90000"/>
                </a:lnSpc>
                <a:spcBef>
                  <a:spcPct val="0"/>
                </a:spcBef>
                <a:spcAft>
                  <a:spcPct val="0"/>
                </a:spcAft>
              </a:pPr>
              <a:r>
                <a:rPr lang="en-US" sz="2400">
                  <a:solidFill>
                    <a:schemeClr val="bg1"/>
                  </a:solidFill>
                  <a:latin typeface="+mj-lt"/>
                  <a:cs typeface="Segoe UI" pitchFamily="34" charset="0"/>
                </a:rPr>
                <a:t>Assets</a:t>
              </a:r>
            </a:p>
          </p:txBody>
        </p:sp>
        <p:sp>
          <p:nvSpPr>
            <p:cNvPr id="13" name="Rectangle 12">
              <a:extLst>
                <a:ext uri="{FF2B5EF4-FFF2-40B4-BE49-F238E27FC236}">
                  <a16:creationId xmlns:a16="http://schemas.microsoft.com/office/drawing/2014/main" id="{819B0910-028F-4E32-9495-F724A5EF95FB}"/>
                </a:ext>
              </a:extLst>
            </p:cNvPr>
            <p:cNvSpPr/>
            <p:nvPr/>
          </p:nvSpPr>
          <p:spPr bwMode="auto">
            <a:xfrm>
              <a:off x="5661979" y="4347068"/>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Probing Questions</a:t>
              </a:r>
            </a:p>
          </p:txBody>
        </p:sp>
        <p:sp>
          <p:nvSpPr>
            <p:cNvPr id="14" name="Rectangle 13">
              <a:extLst>
                <a:ext uri="{FF2B5EF4-FFF2-40B4-BE49-F238E27FC236}">
                  <a16:creationId xmlns:a16="http://schemas.microsoft.com/office/drawing/2014/main" id="{48DD4E32-38F4-4F17-B780-DB9B19FDCC64}"/>
                </a:ext>
              </a:extLst>
            </p:cNvPr>
            <p:cNvSpPr/>
            <p:nvPr/>
          </p:nvSpPr>
          <p:spPr bwMode="auto">
            <a:xfrm>
              <a:off x="8811457" y="4347068"/>
              <a:ext cx="3037262" cy="2216292"/>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1305645" rIns="93260" bIns="4663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a:solidFill>
                    <a:schemeClr val="bg1"/>
                  </a:solidFill>
                  <a:latin typeface="+mj-lt"/>
                  <a:cs typeface="Segoe UI" pitchFamily="34" charset="0"/>
                </a:rPr>
                <a:t>Enablement</a:t>
              </a:r>
            </a:p>
          </p:txBody>
        </p:sp>
        <p:sp>
          <p:nvSpPr>
            <p:cNvPr id="15" name="Oval 14">
              <a:extLst>
                <a:ext uri="{FF2B5EF4-FFF2-40B4-BE49-F238E27FC236}">
                  <a16:creationId xmlns:a16="http://schemas.microsoft.com/office/drawing/2014/main" id="{F7E98B99-E431-47DF-BF76-5B5B37C3858F}"/>
                </a:ext>
              </a:extLst>
            </p:cNvPr>
            <p:cNvSpPr/>
            <p:nvPr/>
          </p:nvSpPr>
          <p:spPr bwMode="auto">
            <a:xfrm>
              <a:off x="3711953" y="4676846"/>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4</a:t>
              </a:r>
            </a:p>
          </p:txBody>
        </p:sp>
        <p:sp>
          <p:nvSpPr>
            <p:cNvPr id="16" name="Oval 15">
              <a:extLst>
                <a:ext uri="{FF2B5EF4-FFF2-40B4-BE49-F238E27FC236}">
                  <a16:creationId xmlns:a16="http://schemas.microsoft.com/office/drawing/2014/main" id="{A8072900-15FA-4979-8A46-2C9E209DAD6D}"/>
                </a:ext>
              </a:extLst>
            </p:cNvPr>
            <p:cNvSpPr/>
            <p:nvPr/>
          </p:nvSpPr>
          <p:spPr bwMode="auto">
            <a:xfrm>
              <a:off x="6861428" y="4676846"/>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5</a:t>
              </a:r>
            </a:p>
          </p:txBody>
        </p:sp>
        <p:sp>
          <p:nvSpPr>
            <p:cNvPr id="17" name="Oval 16">
              <a:extLst>
                <a:ext uri="{FF2B5EF4-FFF2-40B4-BE49-F238E27FC236}">
                  <a16:creationId xmlns:a16="http://schemas.microsoft.com/office/drawing/2014/main" id="{2366B671-DCF6-4F36-9BA8-894E24397E7F}"/>
                </a:ext>
              </a:extLst>
            </p:cNvPr>
            <p:cNvSpPr/>
            <p:nvPr/>
          </p:nvSpPr>
          <p:spPr bwMode="auto">
            <a:xfrm>
              <a:off x="10010906" y="4676846"/>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6</a:t>
              </a:r>
            </a:p>
          </p:txBody>
        </p:sp>
        <p:sp>
          <p:nvSpPr>
            <p:cNvPr id="18" name="Oval 17">
              <a:extLst>
                <a:ext uri="{FF2B5EF4-FFF2-40B4-BE49-F238E27FC236}">
                  <a16:creationId xmlns:a16="http://schemas.microsoft.com/office/drawing/2014/main" id="{DF5DD7A5-6295-426D-A8ED-463B785CD59B}"/>
                </a:ext>
              </a:extLst>
            </p:cNvPr>
            <p:cNvSpPr/>
            <p:nvPr/>
          </p:nvSpPr>
          <p:spPr bwMode="auto">
            <a:xfrm>
              <a:off x="3711953" y="2379484"/>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1</a:t>
              </a:r>
            </a:p>
          </p:txBody>
        </p:sp>
        <p:sp>
          <p:nvSpPr>
            <p:cNvPr id="19" name="Oval 18">
              <a:extLst>
                <a:ext uri="{FF2B5EF4-FFF2-40B4-BE49-F238E27FC236}">
                  <a16:creationId xmlns:a16="http://schemas.microsoft.com/office/drawing/2014/main" id="{4285FB56-4CBC-4530-B16B-68C7250B5BAE}"/>
                </a:ext>
              </a:extLst>
            </p:cNvPr>
            <p:cNvSpPr/>
            <p:nvPr/>
          </p:nvSpPr>
          <p:spPr bwMode="auto">
            <a:xfrm>
              <a:off x="6861428" y="2379484"/>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2</a:t>
              </a:r>
            </a:p>
          </p:txBody>
        </p:sp>
        <p:sp>
          <p:nvSpPr>
            <p:cNvPr id="20" name="Oval 19">
              <a:extLst>
                <a:ext uri="{FF2B5EF4-FFF2-40B4-BE49-F238E27FC236}">
                  <a16:creationId xmlns:a16="http://schemas.microsoft.com/office/drawing/2014/main" id="{C02B14F9-FAD8-4BE6-A6CD-9BCA1CA70C14}"/>
                </a:ext>
              </a:extLst>
            </p:cNvPr>
            <p:cNvSpPr/>
            <p:nvPr/>
          </p:nvSpPr>
          <p:spPr bwMode="auto">
            <a:xfrm>
              <a:off x="10010906" y="2379484"/>
              <a:ext cx="638365" cy="63836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pPr>
              <a:r>
                <a:rPr lang="en-US" sz="3600">
                  <a:solidFill>
                    <a:srgbClr val="C00000"/>
                  </a:solidFill>
                  <a:latin typeface="+mj-lt"/>
                  <a:ea typeface="Segoe UI" pitchFamily="34" charset="0"/>
                  <a:cs typeface="Segoe UI" pitchFamily="34" charset="0"/>
                </a:rPr>
                <a:t>3</a:t>
              </a:r>
            </a:p>
          </p:txBody>
        </p:sp>
      </p:grpSp>
      <p:sp>
        <p:nvSpPr>
          <p:cNvPr id="21" name="Rectangle 20">
            <a:extLst>
              <a:ext uri="{FF2B5EF4-FFF2-40B4-BE49-F238E27FC236}">
                <a16:creationId xmlns:a16="http://schemas.microsoft.com/office/drawing/2014/main" id="{C4759363-3BA7-42AE-99A0-284E04CA1FB2}"/>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2" name="Rectangle 21">
            <a:extLst>
              <a:ext uri="{FF2B5EF4-FFF2-40B4-BE49-F238E27FC236}">
                <a16:creationId xmlns:a16="http://schemas.microsoft.com/office/drawing/2014/main" id="{0738AA2E-6A06-436A-ACBC-6F2B73A4D0C9}"/>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defRPr/>
            </a:pPr>
            <a:r>
              <a:rPr lang="en-US" sz="1050" kern="0">
                <a:solidFill>
                  <a:srgbClr val="353535"/>
                </a:solidFill>
                <a:latin typeface="Segoe UI Semibold" panose="020B0702040204020203" pitchFamily="34" charset="0"/>
                <a:ea typeface="Segoe UI" pitchFamily="34" charset="0"/>
                <a:cs typeface="Segoe UI Semibold" panose="020B0702040204020203" pitchFamily="34" charset="0"/>
              </a:rPr>
              <a:t>PLAY-IN-A-BOX NAVIGATION</a:t>
            </a:r>
          </a:p>
        </p:txBody>
      </p:sp>
      <p:sp>
        <p:nvSpPr>
          <p:cNvPr id="23" name="Rectangle 22">
            <a:hlinkClick r:id="rId3" action="ppaction://hlinksldjump"/>
            <a:extLst>
              <a:ext uri="{FF2B5EF4-FFF2-40B4-BE49-F238E27FC236}">
                <a16:creationId xmlns:a16="http://schemas.microsoft.com/office/drawing/2014/main" id="{7587DCFF-BEA4-486B-BEA0-040892C021FE}"/>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1000" kern="0">
                <a:solidFill>
                  <a:srgbClr val="353535"/>
                </a:solidFill>
                <a:latin typeface="Segoe UI Semibold" panose="020B0702040204020203" pitchFamily="34" charset="0"/>
                <a:cs typeface="Segoe UI Semibold" panose="020B0702040204020203" pitchFamily="34" charset="0"/>
              </a:rPr>
              <a:t>Overview</a:t>
            </a:r>
          </a:p>
        </p:txBody>
      </p:sp>
      <p:sp>
        <p:nvSpPr>
          <p:cNvPr id="26" name="Rectangle 25">
            <a:hlinkClick r:id="rId4" action="ppaction://hlinksldjump"/>
            <a:extLst>
              <a:ext uri="{FF2B5EF4-FFF2-40B4-BE49-F238E27FC236}">
                <a16:creationId xmlns:a16="http://schemas.microsoft.com/office/drawing/2014/main" id="{E6BD2D42-2780-4A2C-A529-FABAB66D958C}"/>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defTabSz="932472" fontAlgn="base">
              <a:lnSpc>
                <a:spcPct val="90000"/>
              </a:lnSpc>
              <a:spcBef>
                <a:spcPts val="400"/>
              </a:spcBef>
              <a:spcAft>
                <a:spcPct val="0"/>
              </a:spcAft>
              <a:defRPr/>
            </a:pPr>
            <a:r>
              <a:rPr lang="en-US" sz="1100" kern="0">
                <a:solidFill>
                  <a:schemeClr val="accent1"/>
                </a:solidFill>
                <a:latin typeface="Segoe UI Semibold" panose="020B0702040204020203" pitchFamily="34" charset="0"/>
                <a:cs typeface="Segoe UI Semibold" panose="020B0702040204020203" pitchFamily="34" charset="0"/>
              </a:rPr>
              <a:t>Play-in-the-Box</a:t>
            </a:r>
          </a:p>
        </p:txBody>
      </p:sp>
      <p:sp>
        <p:nvSpPr>
          <p:cNvPr id="30" name="Rectangle 29">
            <a:extLst>
              <a:ext uri="{FF2B5EF4-FFF2-40B4-BE49-F238E27FC236}">
                <a16:creationId xmlns:a16="http://schemas.microsoft.com/office/drawing/2014/main" id="{7A9A9347-E9DC-4FC9-B061-4762BF078EDC}"/>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1200" kern="0" err="1">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33" name="Rectangle 32">
            <a:hlinkClick r:id="rId5" action="ppaction://hlinksldjump"/>
            <a:extLst>
              <a:ext uri="{FF2B5EF4-FFF2-40B4-BE49-F238E27FC236}">
                <a16:creationId xmlns:a16="http://schemas.microsoft.com/office/drawing/2014/main" id="{1AB10E0A-E769-49FC-8883-7E8AE8706E33}"/>
              </a:ext>
            </a:extLst>
          </p:cNvPr>
          <p:cNvSpPr/>
          <p:nvPr/>
        </p:nvSpPr>
        <p:spPr>
          <a:xfrm>
            <a:off x="3" y="1947259"/>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defTabSz="914102" fontAlgn="base">
              <a:spcBef>
                <a:spcPts val="392"/>
              </a:spcBef>
              <a:spcAft>
                <a:spcPct val="0"/>
              </a:spcAft>
            </a:pPr>
            <a:r>
              <a:rPr lang="en-US" sz="900" kern="0">
                <a:solidFill>
                  <a:srgbClr val="353535"/>
                </a:solidFill>
                <a:latin typeface="Segoe UI Semilight"/>
                <a:cs typeface="Segoe UI Semibold" panose="020B0702040204020203" pitchFamily="34" charset="0"/>
              </a:rPr>
              <a:t>Windows Server</a:t>
            </a:r>
          </a:p>
        </p:txBody>
      </p:sp>
      <p:sp>
        <p:nvSpPr>
          <p:cNvPr id="35" name="Isosceles Triangle 34">
            <a:hlinkClick r:id="rId6" action="ppaction://hlinksldjump"/>
            <a:extLst>
              <a:ext uri="{FF2B5EF4-FFF2-40B4-BE49-F238E27FC236}">
                <a16:creationId xmlns:a16="http://schemas.microsoft.com/office/drawing/2014/main" id="{BD21AEA3-7704-4ECA-947C-D6CBACEB8234}"/>
              </a:ext>
            </a:extLst>
          </p:cNvPr>
          <p:cNvSpPr/>
          <p:nvPr/>
        </p:nvSpPr>
        <p:spPr bwMode="auto">
          <a:xfrm rot="10800000">
            <a:off x="1831751" y="1736036"/>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000" kern="0" err="1">
              <a:solidFill>
                <a:srgbClr val="353535"/>
              </a:solidFill>
              <a:ea typeface="Segoe UI" pitchFamily="34" charset="0"/>
              <a:cs typeface="Segoe UI" pitchFamily="34" charset="0"/>
            </a:endParaRPr>
          </a:p>
        </p:txBody>
      </p:sp>
      <p:sp>
        <p:nvSpPr>
          <p:cNvPr id="36" name="Rectangle 35">
            <a:hlinkClick r:id="rId7" action="ppaction://hlinksldjump"/>
            <a:extLst>
              <a:ext uri="{FF2B5EF4-FFF2-40B4-BE49-F238E27FC236}">
                <a16:creationId xmlns:a16="http://schemas.microsoft.com/office/drawing/2014/main" id="{A5090B42-BA40-4565-AB76-CE76FA5410D3}"/>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39" name="Rectangle 38">
            <a:hlinkClick r:id="rId4" action="ppaction://hlinksldjump"/>
            <a:extLst>
              <a:ext uri="{FF2B5EF4-FFF2-40B4-BE49-F238E27FC236}">
                <a16:creationId xmlns:a16="http://schemas.microsoft.com/office/drawing/2014/main" id="{A1135B7A-4745-4B2C-8FEE-8360311C4163}"/>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1000" kern="0" err="1">
                <a:solidFill>
                  <a:schemeClr val="tx2"/>
                </a:solidFill>
                <a:latin typeface="Segoe UI Semibold" panose="020B0702040204020203" pitchFamily="34" charset="0"/>
                <a:cs typeface="Segoe UI Semibold" panose="020B0702040204020203" pitchFamily="34" charset="0"/>
              </a:rPr>
              <a:t>PiB</a:t>
            </a:r>
            <a:r>
              <a:rPr lang="en-US" sz="1000" kern="0">
                <a:solidFill>
                  <a:schemeClr val="tx2"/>
                </a:solidFill>
                <a:latin typeface="Segoe UI Semibold" panose="020B0702040204020203" pitchFamily="34" charset="0"/>
                <a:cs typeface="Segoe UI Semibold" panose="020B0702040204020203" pitchFamily="34" charset="0"/>
              </a:rPr>
              <a:t> Content Overview</a:t>
            </a:r>
          </a:p>
        </p:txBody>
      </p:sp>
      <p:grpSp>
        <p:nvGrpSpPr>
          <p:cNvPr id="28" name="Group 27">
            <a:extLst>
              <a:ext uri="{FF2B5EF4-FFF2-40B4-BE49-F238E27FC236}">
                <a16:creationId xmlns:a16="http://schemas.microsoft.com/office/drawing/2014/main" id="{58D35A68-7231-49C5-8DE3-9BC4F1777BAE}"/>
              </a:ext>
            </a:extLst>
          </p:cNvPr>
          <p:cNvGrpSpPr/>
          <p:nvPr/>
        </p:nvGrpSpPr>
        <p:grpSpPr>
          <a:xfrm>
            <a:off x="13574" y="5919357"/>
            <a:ext cx="2182973" cy="725740"/>
            <a:chOff x="-3478" y="6262664"/>
            <a:chExt cx="2207104" cy="725740"/>
          </a:xfrm>
        </p:grpSpPr>
        <p:sp>
          <p:nvSpPr>
            <p:cNvPr id="29" name="Rectangle 28">
              <a:extLst>
                <a:ext uri="{FF2B5EF4-FFF2-40B4-BE49-F238E27FC236}">
                  <a16:creationId xmlns:a16="http://schemas.microsoft.com/office/drawing/2014/main" id="{1F200F0F-20D3-49E4-B5A4-48B7CB3C7FA5}"/>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a:extLst>
                <a:ext uri="{FF2B5EF4-FFF2-40B4-BE49-F238E27FC236}">
                  <a16:creationId xmlns:a16="http://schemas.microsoft.com/office/drawing/2014/main" id="{6F15DD6C-2AAD-42DC-9370-04BCBB034893}"/>
                </a:ext>
              </a:extLst>
            </p:cNvPr>
            <p:cNvPicPr>
              <a:picLocks noChangeAspect="1"/>
            </p:cNvPicPr>
            <p:nvPr/>
          </p:nvPicPr>
          <p:blipFill>
            <a:blip r:embed="rId8"/>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8379419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ABEF3D2-378E-4CB6-9A82-2C089CE614A8}"/>
              </a:ext>
            </a:extLst>
          </p:cNvPr>
          <p:cNvGrpSpPr/>
          <p:nvPr/>
        </p:nvGrpSpPr>
        <p:grpSpPr>
          <a:xfrm>
            <a:off x="10990134" y="323820"/>
            <a:ext cx="750204" cy="714617"/>
            <a:chOff x="10990134" y="323820"/>
            <a:chExt cx="750204" cy="714617"/>
          </a:xfrm>
        </p:grpSpPr>
        <p:sp>
          <p:nvSpPr>
            <p:cNvPr id="4" name="TextBox 3">
              <a:hlinkClick r:id="" action="ppaction://noaction"/>
              <a:extLst>
                <a:ext uri="{FF2B5EF4-FFF2-40B4-BE49-F238E27FC236}">
                  <a16:creationId xmlns:a16="http://schemas.microsoft.com/office/drawing/2014/main" id="{F02729EF-A5E8-494A-9DC6-70A5AAAB32A4}"/>
                </a:ext>
              </a:extLst>
            </p:cNvPr>
            <p:cNvSpPr txBox="1"/>
            <p:nvPr/>
          </p:nvSpPr>
          <p:spPr>
            <a:xfrm>
              <a:off x="11004320" y="855557"/>
              <a:ext cx="730480" cy="182880"/>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850" b="0" i="0" u="none" strike="noStrike" kern="1200" cap="none" spc="0" normalizeH="0" baseline="0" noProof="0">
                  <a:ln>
                    <a:noFill/>
                  </a:ln>
                  <a:solidFill>
                    <a:srgbClr val="FFFFFF"/>
                  </a:solidFill>
                  <a:effectLst/>
                  <a:uLnTx/>
                  <a:uFillTx/>
                  <a:latin typeface="Segoe UI Semilight"/>
                  <a:ea typeface="+mn-ea"/>
                  <a:cs typeface="+mn-cs"/>
                </a:rPr>
                <a:t>Go back to TOC</a:t>
              </a:r>
            </a:p>
          </p:txBody>
        </p:sp>
        <p:grpSp>
          <p:nvGrpSpPr>
            <p:cNvPr id="5" name="Group 4">
              <a:extLst>
                <a:ext uri="{FF2B5EF4-FFF2-40B4-BE49-F238E27FC236}">
                  <a16:creationId xmlns:a16="http://schemas.microsoft.com/office/drawing/2014/main" id="{D6CFFD5D-19CF-4B8F-99CB-27407D47A2E4}"/>
                </a:ext>
              </a:extLst>
            </p:cNvPr>
            <p:cNvGrpSpPr/>
            <p:nvPr/>
          </p:nvGrpSpPr>
          <p:grpSpPr>
            <a:xfrm>
              <a:off x="10990134" y="323820"/>
              <a:ext cx="750204" cy="501493"/>
              <a:chOff x="10990134" y="323820"/>
              <a:chExt cx="750204" cy="501493"/>
            </a:xfrm>
          </p:grpSpPr>
          <p:sp>
            <p:nvSpPr>
              <p:cNvPr id="6" name="Freeform: Shape 5">
                <a:extLst>
                  <a:ext uri="{FF2B5EF4-FFF2-40B4-BE49-F238E27FC236}">
                    <a16:creationId xmlns:a16="http://schemas.microsoft.com/office/drawing/2014/main" id="{FDB0029C-32DB-4F73-BE60-7B1E1AFD4C68}"/>
                  </a:ext>
                </a:extLst>
              </p:cNvPr>
              <p:cNvSpPr/>
              <p:nvPr/>
            </p:nvSpPr>
            <p:spPr>
              <a:xfrm>
                <a:off x="11204825" y="323820"/>
                <a:ext cx="343843" cy="250067"/>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 name="Rectangle: Rounded Corners 50">
                <a:hlinkClick r:id="rId2" action="ppaction://hlinksldjump"/>
                <a:extLst>
                  <a:ext uri="{FF2B5EF4-FFF2-40B4-BE49-F238E27FC236}">
                    <a16:creationId xmlns:a16="http://schemas.microsoft.com/office/drawing/2014/main" id="{5FCB28BA-0E9A-4B5F-93D8-E17D9B4C80EF}"/>
                  </a:ext>
                </a:extLst>
              </p:cNvPr>
              <p:cNvSpPr/>
              <p:nvPr/>
            </p:nvSpPr>
            <p:spPr>
              <a:xfrm>
                <a:off x="10998858" y="399928"/>
                <a:ext cx="730633" cy="425385"/>
              </a:xfrm>
              <a:prstGeom prst="roundRect">
                <a:avLst>
                  <a:gd name="adj" fmla="val 2344"/>
                </a:avLst>
              </a:prstGeom>
              <a:solidFill>
                <a:schemeClr val="tx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 name="Rectangle: Rounded Corners 51">
                <a:extLst>
                  <a:ext uri="{FF2B5EF4-FFF2-40B4-BE49-F238E27FC236}">
                    <a16:creationId xmlns:a16="http://schemas.microsoft.com/office/drawing/2014/main" id="{625EF4FD-2DCD-42C4-8A55-19144E769750}"/>
                  </a:ext>
                </a:extLst>
              </p:cNvPr>
              <p:cNvSpPr/>
              <p:nvPr/>
            </p:nvSpPr>
            <p:spPr>
              <a:xfrm>
                <a:off x="10990134" y="516103"/>
                <a:ext cx="750204" cy="36962"/>
              </a:xfrm>
              <a:prstGeom prst="roundRect">
                <a:avLst>
                  <a:gd name="adj" fmla="val 5129"/>
                </a:avLst>
              </a:pr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 name="Rectangle: Rounded Corners 52">
                <a:extLst>
                  <a:ext uri="{FF2B5EF4-FFF2-40B4-BE49-F238E27FC236}">
                    <a16:creationId xmlns:a16="http://schemas.microsoft.com/office/drawing/2014/main" id="{CD9D2F63-57FD-47BF-AF98-6A512889D86F}"/>
                  </a:ext>
                </a:extLst>
              </p:cNvPr>
              <p:cNvSpPr/>
              <p:nvPr/>
            </p:nvSpPr>
            <p:spPr>
              <a:xfrm>
                <a:off x="11042349" y="494358"/>
                <a:ext cx="57307" cy="17127"/>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 name="Rectangle: Rounded Corners 53">
                <a:extLst>
                  <a:ext uri="{FF2B5EF4-FFF2-40B4-BE49-F238E27FC236}">
                    <a16:creationId xmlns:a16="http://schemas.microsoft.com/office/drawing/2014/main" id="{D80F34D4-AFD6-4903-9D60-2107F29D5914}"/>
                  </a:ext>
                </a:extLst>
              </p:cNvPr>
              <p:cNvSpPr/>
              <p:nvPr/>
            </p:nvSpPr>
            <p:spPr>
              <a:xfrm>
                <a:off x="11630628" y="494358"/>
                <a:ext cx="57307" cy="17127"/>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 name="Freeform: Shape 54">
                <a:extLst>
                  <a:ext uri="{FF2B5EF4-FFF2-40B4-BE49-F238E27FC236}">
                    <a16:creationId xmlns:a16="http://schemas.microsoft.com/office/drawing/2014/main" id="{EB5E54A1-F557-4DDB-8873-3243641EF134}"/>
                  </a:ext>
                </a:extLst>
              </p:cNvPr>
              <p:cNvSpPr/>
              <p:nvPr/>
            </p:nvSpPr>
            <p:spPr>
              <a:xfrm>
                <a:off x="11055601"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 name="Freeform: Shape 55">
                <a:extLst>
                  <a:ext uri="{FF2B5EF4-FFF2-40B4-BE49-F238E27FC236}">
                    <a16:creationId xmlns:a16="http://schemas.microsoft.com/office/drawing/2014/main" id="{0026DC18-C30B-4CE8-9999-C961550165CB}"/>
                  </a:ext>
                </a:extLst>
              </p:cNvPr>
              <p:cNvSpPr/>
              <p:nvPr/>
            </p:nvSpPr>
            <p:spPr>
              <a:xfrm>
                <a:off x="11071002"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3" name="Freeform: Shape 56">
                <a:extLst>
                  <a:ext uri="{FF2B5EF4-FFF2-40B4-BE49-F238E27FC236}">
                    <a16:creationId xmlns:a16="http://schemas.microsoft.com/office/drawing/2014/main" id="{D0AD9FC8-2DF8-4975-891F-163D04C3E4F5}"/>
                  </a:ext>
                </a:extLst>
              </p:cNvPr>
              <p:cNvSpPr/>
              <p:nvPr/>
            </p:nvSpPr>
            <p:spPr>
              <a:xfrm>
                <a:off x="11086825"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4" name="Freeform: Shape 57">
                <a:extLst>
                  <a:ext uri="{FF2B5EF4-FFF2-40B4-BE49-F238E27FC236}">
                    <a16:creationId xmlns:a16="http://schemas.microsoft.com/office/drawing/2014/main" id="{FB35ACB7-4E47-4E2F-82F4-C42D11231F6B}"/>
                  </a:ext>
                </a:extLst>
              </p:cNvPr>
              <p:cNvSpPr/>
              <p:nvPr/>
            </p:nvSpPr>
            <p:spPr>
              <a:xfrm>
                <a:off x="11642780"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5" name="Freeform: Shape 58">
                <a:extLst>
                  <a:ext uri="{FF2B5EF4-FFF2-40B4-BE49-F238E27FC236}">
                    <a16:creationId xmlns:a16="http://schemas.microsoft.com/office/drawing/2014/main" id="{DAB2B9E2-92DC-4826-9621-492CAFC4DEB3}"/>
                  </a:ext>
                </a:extLst>
              </p:cNvPr>
              <p:cNvSpPr/>
              <p:nvPr/>
            </p:nvSpPr>
            <p:spPr>
              <a:xfrm>
                <a:off x="11658181"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6" name="Freeform: Shape 59">
                <a:extLst>
                  <a:ext uri="{FF2B5EF4-FFF2-40B4-BE49-F238E27FC236}">
                    <a16:creationId xmlns:a16="http://schemas.microsoft.com/office/drawing/2014/main" id="{EC970011-D544-425B-99DA-199BE7B80258}"/>
                  </a:ext>
                </a:extLst>
              </p:cNvPr>
              <p:cNvSpPr/>
              <p:nvPr/>
            </p:nvSpPr>
            <p:spPr>
              <a:xfrm>
                <a:off x="11674004" y="401482"/>
                <a:ext cx="0" cy="99043"/>
              </a:xfrm>
              <a:custGeom>
                <a:avLst/>
                <a:gdLst>
                  <a:gd name="connsiteX0" fmla="*/ 0 w 0"/>
                  <a:gd name="connsiteY0" fmla="*/ 0 h 57150"/>
                  <a:gd name="connsiteX1" fmla="*/ 0 w 0"/>
                  <a:gd name="connsiteY1" fmla="*/ 57150 h 57150"/>
                </a:gdLst>
                <a:ahLst/>
                <a:cxnLst>
                  <a:cxn ang="0">
                    <a:pos x="connsiteX0" y="connsiteY0"/>
                  </a:cxn>
                  <a:cxn ang="0">
                    <a:pos x="connsiteX1" y="connsiteY1"/>
                  </a:cxn>
                </a:cxnLst>
                <a:rect l="l" t="t" r="r" b="b"/>
                <a:pathLst>
                  <a:path h="57150">
                    <a:moveTo>
                      <a:pt x="0" y="0"/>
                    </a:moveTo>
                    <a:lnTo>
                      <a:pt x="0" y="57150"/>
                    </a:lnTo>
                  </a:path>
                </a:pathLst>
              </a:custGeom>
              <a:solidFill>
                <a:srgbClr val="E7E6E6"/>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7" name="Rectangle: Rounded Corners 60">
                <a:extLst>
                  <a:ext uri="{FF2B5EF4-FFF2-40B4-BE49-F238E27FC236}">
                    <a16:creationId xmlns:a16="http://schemas.microsoft.com/office/drawing/2014/main" id="{B28AF8FD-D063-4277-BF4D-BC3DD1C90B9B}"/>
                  </a:ext>
                </a:extLst>
              </p:cNvPr>
              <p:cNvSpPr/>
              <p:nvPr/>
            </p:nvSpPr>
            <p:spPr>
              <a:xfrm>
                <a:off x="11042349" y="555805"/>
                <a:ext cx="57307"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8" name="Rectangle: Rounded Corners 100">
                <a:extLst>
                  <a:ext uri="{FF2B5EF4-FFF2-40B4-BE49-F238E27FC236}">
                    <a16:creationId xmlns:a16="http://schemas.microsoft.com/office/drawing/2014/main" id="{DB99B7F1-9A4A-4B4E-82A4-DD1C327734D1}"/>
                  </a:ext>
                </a:extLst>
              </p:cNvPr>
              <p:cNvSpPr/>
              <p:nvPr/>
            </p:nvSpPr>
            <p:spPr>
              <a:xfrm>
                <a:off x="11055458" y="498800"/>
                <a:ext cx="31088"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 name="Rectangle: Rounded Corners 101">
                <a:extLst>
                  <a:ext uri="{FF2B5EF4-FFF2-40B4-BE49-F238E27FC236}">
                    <a16:creationId xmlns:a16="http://schemas.microsoft.com/office/drawing/2014/main" id="{97BEC26A-99AE-41C9-BCE4-C37F46983A9A}"/>
                  </a:ext>
                </a:extLst>
              </p:cNvPr>
              <p:cNvSpPr/>
              <p:nvPr/>
            </p:nvSpPr>
            <p:spPr>
              <a:xfrm>
                <a:off x="11630628" y="555805"/>
                <a:ext cx="57307"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 name="Rectangle: Rounded Corners 102">
                <a:extLst>
                  <a:ext uri="{FF2B5EF4-FFF2-40B4-BE49-F238E27FC236}">
                    <a16:creationId xmlns:a16="http://schemas.microsoft.com/office/drawing/2014/main" id="{F9D04294-C261-4D29-9C07-F928DAD49B7C}"/>
                  </a:ext>
                </a:extLst>
              </p:cNvPr>
              <p:cNvSpPr/>
              <p:nvPr/>
            </p:nvSpPr>
            <p:spPr>
              <a:xfrm>
                <a:off x="11643738" y="498800"/>
                <a:ext cx="31088" cy="97821"/>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cxnSp>
            <p:nvCxnSpPr>
              <p:cNvPr id="21" name="Straight Connector 20">
                <a:extLst>
                  <a:ext uri="{FF2B5EF4-FFF2-40B4-BE49-F238E27FC236}">
                    <a16:creationId xmlns:a16="http://schemas.microsoft.com/office/drawing/2014/main" id="{7FA375C6-FAA1-4BF7-82D6-B40FBFB3BE6D}"/>
                  </a:ext>
                </a:extLst>
              </p:cNvPr>
              <p:cNvCxnSpPr>
                <a:cxnSpLocks/>
              </p:cNvCxnSpPr>
              <p:nvPr/>
            </p:nvCxnSpPr>
            <p:spPr>
              <a:xfrm>
                <a:off x="10990134" y="534584"/>
                <a:ext cx="750204" cy="0"/>
              </a:xfrm>
              <a:prstGeom prst="line">
                <a:avLst/>
              </a:prstGeom>
              <a:solidFill>
                <a:srgbClr val="E7E6E6"/>
              </a:solidFill>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33">
                <a:extLst>
                  <a:ext uri="{FF2B5EF4-FFF2-40B4-BE49-F238E27FC236}">
                    <a16:creationId xmlns:a16="http://schemas.microsoft.com/office/drawing/2014/main" id="{CA8FA7A8-F96B-4CB2-A722-6049EF412B18}"/>
                  </a:ext>
                </a:extLst>
              </p:cNvPr>
              <p:cNvSpPr txBox="1"/>
              <p:nvPr/>
            </p:nvSpPr>
            <p:spPr>
              <a:xfrm>
                <a:off x="11333456" y="572018"/>
                <a:ext cx="49256" cy="41375"/>
              </a:xfrm>
              <a:custGeom>
                <a:avLst/>
                <a:gdLst/>
                <a:ahLst/>
                <a:cxnLst/>
                <a:rect l="l" t="t" r="r" b="b"/>
                <a:pathLst>
                  <a:path w="59648" h="50104">
                    <a:moveTo>
                      <a:pt x="29761" y="0"/>
                    </a:moveTo>
                    <a:cubicBezTo>
                      <a:pt x="38719" y="0"/>
                      <a:pt x="45940" y="2282"/>
                      <a:pt x="51423" y="6844"/>
                    </a:cubicBezTo>
                    <a:cubicBezTo>
                      <a:pt x="56906" y="11407"/>
                      <a:pt x="59648" y="17371"/>
                      <a:pt x="59648" y="24738"/>
                    </a:cubicBezTo>
                    <a:cubicBezTo>
                      <a:pt x="59648" y="32273"/>
                      <a:pt x="56906" y="38384"/>
                      <a:pt x="51423" y="43072"/>
                    </a:cubicBezTo>
                    <a:cubicBezTo>
                      <a:pt x="45940" y="47760"/>
                      <a:pt x="38719" y="50104"/>
                      <a:pt x="29761" y="50104"/>
                    </a:cubicBezTo>
                    <a:cubicBezTo>
                      <a:pt x="21055" y="50104"/>
                      <a:pt x="13918" y="47677"/>
                      <a:pt x="8351" y="42821"/>
                    </a:cubicBezTo>
                    <a:cubicBezTo>
                      <a:pt x="2784" y="37966"/>
                      <a:pt x="0" y="31938"/>
                      <a:pt x="0" y="24738"/>
                    </a:cubicBezTo>
                    <a:cubicBezTo>
                      <a:pt x="0" y="17371"/>
                      <a:pt x="2700" y="11407"/>
                      <a:pt x="8100" y="6844"/>
                    </a:cubicBezTo>
                    <a:cubicBezTo>
                      <a:pt x="13500" y="2282"/>
                      <a:pt x="20720" y="0"/>
                      <a:pt x="29761" y="0"/>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3" name="TextBox 34">
                <a:extLst>
                  <a:ext uri="{FF2B5EF4-FFF2-40B4-BE49-F238E27FC236}">
                    <a16:creationId xmlns:a16="http://schemas.microsoft.com/office/drawing/2014/main" id="{38AA27ED-E7ED-4030-8DD4-49587B8AA734}"/>
                  </a:ext>
                </a:extLst>
              </p:cNvPr>
              <p:cNvSpPr txBox="1"/>
              <p:nvPr/>
            </p:nvSpPr>
            <p:spPr>
              <a:xfrm>
                <a:off x="11198411" y="578552"/>
                <a:ext cx="121531" cy="148699"/>
              </a:xfrm>
              <a:custGeom>
                <a:avLst/>
                <a:gdLst/>
                <a:ahLst/>
                <a:cxnLst/>
                <a:rect l="l" t="t" r="r" b="b"/>
                <a:pathLst>
                  <a:path w="147172" h="180072">
                    <a:moveTo>
                      <a:pt x="0" y="0"/>
                    </a:moveTo>
                    <a:lnTo>
                      <a:pt x="73837" y="0"/>
                    </a:lnTo>
                    <a:cubicBezTo>
                      <a:pt x="99203" y="0"/>
                      <a:pt x="117767" y="4813"/>
                      <a:pt x="129529" y="14440"/>
                    </a:cubicBezTo>
                    <a:cubicBezTo>
                      <a:pt x="141291" y="24068"/>
                      <a:pt x="147172" y="39053"/>
                      <a:pt x="147172" y="59396"/>
                    </a:cubicBezTo>
                    <a:cubicBezTo>
                      <a:pt x="147172" y="71702"/>
                      <a:pt x="144054" y="82627"/>
                      <a:pt x="137817" y="92171"/>
                    </a:cubicBezTo>
                    <a:cubicBezTo>
                      <a:pt x="131580" y="101714"/>
                      <a:pt x="122685" y="109102"/>
                      <a:pt x="111132" y="114334"/>
                    </a:cubicBezTo>
                    <a:cubicBezTo>
                      <a:pt x="99580" y="119567"/>
                      <a:pt x="86143" y="122183"/>
                      <a:pt x="70823" y="122183"/>
                    </a:cubicBezTo>
                    <a:lnTo>
                      <a:pt x="54248" y="122183"/>
                    </a:lnTo>
                    <a:lnTo>
                      <a:pt x="54248" y="180072"/>
                    </a:lnTo>
                    <a:lnTo>
                      <a:pt x="0" y="180072"/>
                    </a:lnTo>
                    <a:lnTo>
                      <a:pt x="0" y="0"/>
                    </a:lnTo>
                    <a:close/>
                    <a:moveTo>
                      <a:pt x="54248" y="38927"/>
                    </a:moveTo>
                    <a:lnTo>
                      <a:pt x="54248" y="83380"/>
                    </a:lnTo>
                    <a:lnTo>
                      <a:pt x="66428" y="83380"/>
                    </a:lnTo>
                    <a:cubicBezTo>
                      <a:pt x="81999" y="83380"/>
                      <a:pt x="89785" y="76013"/>
                      <a:pt x="89785" y="61279"/>
                    </a:cubicBezTo>
                    <a:cubicBezTo>
                      <a:pt x="89785" y="53912"/>
                      <a:pt x="87650" y="48345"/>
                      <a:pt x="83381" y="44578"/>
                    </a:cubicBezTo>
                    <a:cubicBezTo>
                      <a:pt x="79111" y="40811"/>
                      <a:pt x="72832" y="38927"/>
                      <a:pt x="64545" y="38927"/>
                    </a:cubicBezTo>
                    <a:lnTo>
                      <a:pt x="54248" y="38927"/>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4" name="TextBox 35">
                <a:extLst>
                  <a:ext uri="{FF2B5EF4-FFF2-40B4-BE49-F238E27FC236}">
                    <a16:creationId xmlns:a16="http://schemas.microsoft.com/office/drawing/2014/main" id="{83ACA86C-AE92-4547-9F55-565C498A643F}"/>
                  </a:ext>
                </a:extLst>
              </p:cNvPr>
              <p:cNvSpPr txBox="1"/>
              <p:nvPr/>
            </p:nvSpPr>
            <p:spPr>
              <a:xfrm>
                <a:off x="11402914" y="578552"/>
                <a:ext cx="127026" cy="148699"/>
              </a:xfrm>
              <a:custGeom>
                <a:avLst/>
                <a:gdLst/>
                <a:ahLst/>
                <a:cxnLst/>
                <a:rect l="l" t="t" r="r" b="b"/>
                <a:pathLst>
                  <a:path w="153827" h="180072">
                    <a:moveTo>
                      <a:pt x="0" y="0"/>
                    </a:moveTo>
                    <a:lnTo>
                      <a:pt x="76474" y="0"/>
                    </a:lnTo>
                    <a:cubicBezTo>
                      <a:pt x="124276" y="0"/>
                      <a:pt x="148177" y="14524"/>
                      <a:pt x="148177" y="43574"/>
                    </a:cubicBezTo>
                    <a:cubicBezTo>
                      <a:pt x="148177" y="49852"/>
                      <a:pt x="146670" y="55608"/>
                      <a:pt x="143656" y="60840"/>
                    </a:cubicBezTo>
                    <a:cubicBezTo>
                      <a:pt x="140642" y="66072"/>
                      <a:pt x="136059" y="70656"/>
                      <a:pt x="129906" y="74590"/>
                    </a:cubicBezTo>
                    <a:cubicBezTo>
                      <a:pt x="123753" y="78525"/>
                      <a:pt x="116993" y="81204"/>
                      <a:pt x="109626" y="82627"/>
                    </a:cubicBezTo>
                    <a:lnTo>
                      <a:pt x="109626" y="83129"/>
                    </a:lnTo>
                    <a:cubicBezTo>
                      <a:pt x="118165" y="84134"/>
                      <a:pt x="125825" y="86666"/>
                      <a:pt x="132606" y="90727"/>
                    </a:cubicBezTo>
                    <a:cubicBezTo>
                      <a:pt x="139386" y="94787"/>
                      <a:pt x="144619" y="99852"/>
                      <a:pt x="148302" y="105921"/>
                    </a:cubicBezTo>
                    <a:cubicBezTo>
                      <a:pt x="151986" y="111990"/>
                      <a:pt x="153827" y="118290"/>
                      <a:pt x="153827" y="124820"/>
                    </a:cubicBezTo>
                    <a:cubicBezTo>
                      <a:pt x="153827" y="142484"/>
                      <a:pt x="147632" y="156109"/>
                      <a:pt x="135243" y="165694"/>
                    </a:cubicBezTo>
                    <a:cubicBezTo>
                      <a:pt x="122853" y="175279"/>
                      <a:pt x="105147" y="180072"/>
                      <a:pt x="82125" y="180072"/>
                    </a:cubicBezTo>
                    <a:lnTo>
                      <a:pt x="0" y="180072"/>
                    </a:lnTo>
                    <a:lnTo>
                      <a:pt x="0" y="0"/>
                    </a:lnTo>
                    <a:close/>
                    <a:moveTo>
                      <a:pt x="54247" y="36290"/>
                    </a:moveTo>
                    <a:lnTo>
                      <a:pt x="54247" y="70321"/>
                    </a:lnTo>
                    <a:lnTo>
                      <a:pt x="69944" y="70321"/>
                    </a:lnTo>
                    <a:cubicBezTo>
                      <a:pt x="75972" y="70321"/>
                      <a:pt x="80911" y="68709"/>
                      <a:pt x="84762" y="65486"/>
                    </a:cubicBezTo>
                    <a:cubicBezTo>
                      <a:pt x="88613" y="62263"/>
                      <a:pt x="90538" y="58098"/>
                      <a:pt x="90538" y="52992"/>
                    </a:cubicBezTo>
                    <a:cubicBezTo>
                      <a:pt x="90538" y="41857"/>
                      <a:pt x="81790" y="36290"/>
                      <a:pt x="64293" y="36290"/>
                    </a:cubicBezTo>
                    <a:lnTo>
                      <a:pt x="54247" y="36290"/>
                    </a:lnTo>
                    <a:close/>
                    <a:moveTo>
                      <a:pt x="54247" y="106737"/>
                    </a:moveTo>
                    <a:lnTo>
                      <a:pt x="54247" y="143530"/>
                    </a:lnTo>
                    <a:lnTo>
                      <a:pt x="72330" y="143530"/>
                    </a:lnTo>
                    <a:cubicBezTo>
                      <a:pt x="79697" y="143530"/>
                      <a:pt x="85515" y="141835"/>
                      <a:pt x="89785" y="138445"/>
                    </a:cubicBezTo>
                    <a:cubicBezTo>
                      <a:pt x="94054" y="135054"/>
                      <a:pt x="96189" y="130429"/>
                      <a:pt x="96189" y="124569"/>
                    </a:cubicBezTo>
                    <a:cubicBezTo>
                      <a:pt x="96189" y="119378"/>
                      <a:pt x="94306" y="115109"/>
                      <a:pt x="90538" y="111760"/>
                    </a:cubicBezTo>
                    <a:cubicBezTo>
                      <a:pt x="86771" y="108411"/>
                      <a:pt x="81790" y="106737"/>
                      <a:pt x="75595" y="106737"/>
                    </a:cubicBezTo>
                    <a:lnTo>
                      <a:pt x="54247" y="106737"/>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5" name="TextBox 36">
                <a:extLst>
                  <a:ext uri="{FF2B5EF4-FFF2-40B4-BE49-F238E27FC236}">
                    <a16:creationId xmlns:a16="http://schemas.microsoft.com/office/drawing/2014/main" id="{1B45B3DF-42AB-4237-A55B-7AEEB7CE4C28}"/>
                  </a:ext>
                </a:extLst>
              </p:cNvPr>
              <p:cNvSpPr txBox="1"/>
              <p:nvPr/>
            </p:nvSpPr>
            <p:spPr>
              <a:xfrm>
                <a:off x="11335945" y="621067"/>
                <a:ext cx="44175" cy="106184"/>
              </a:xfrm>
              <a:custGeom>
                <a:avLst/>
                <a:gdLst/>
                <a:ahLst/>
                <a:cxnLst/>
                <a:rect l="l" t="t" r="r" b="b"/>
                <a:pathLst>
                  <a:path w="53495" h="128587">
                    <a:moveTo>
                      <a:pt x="0" y="0"/>
                    </a:moveTo>
                    <a:lnTo>
                      <a:pt x="53495" y="0"/>
                    </a:lnTo>
                    <a:lnTo>
                      <a:pt x="53495" y="128587"/>
                    </a:lnTo>
                    <a:lnTo>
                      <a:pt x="0" y="128587"/>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6" name="TextBox 19">
                <a:extLst>
                  <a:ext uri="{FF2B5EF4-FFF2-40B4-BE49-F238E27FC236}">
                    <a16:creationId xmlns:a16="http://schemas.microsoft.com/office/drawing/2014/main" id="{ABCB2E31-4D0B-44E9-819C-D2CE6CEF1082}"/>
                  </a:ext>
                </a:extLst>
              </p:cNvPr>
              <p:cNvSpPr txBox="1"/>
              <p:nvPr/>
            </p:nvSpPr>
            <p:spPr>
              <a:xfrm>
                <a:off x="11326599" y="750757"/>
                <a:ext cx="8572" cy="8112"/>
              </a:xfrm>
              <a:custGeom>
                <a:avLst/>
                <a:gdLst/>
                <a:ahLst/>
                <a:cxnLst/>
                <a:rect l="l" t="t" r="r" b="b"/>
                <a:pathLst>
                  <a:path w="10381" h="9823">
                    <a:moveTo>
                      <a:pt x="5135" y="0"/>
                    </a:moveTo>
                    <a:cubicBezTo>
                      <a:pt x="6598" y="0"/>
                      <a:pt x="7838" y="471"/>
                      <a:pt x="8855" y="1414"/>
                    </a:cubicBezTo>
                    <a:cubicBezTo>
                      <a:pt x="9872" y="2356"/>
                      <a:pt x="10381" y="3535"/>
                      <a:pt x="10381" y="4948"/>
                    </a:cubicBezTo>
                    <a:cubicBezTo>
                      <a:pt x="10381" y="6288"/>
                      <a:pt x="9872" y="7435"/>
                      <a:pt x="8855" y="8390"/>
                    </a:cubicBezTo>
                    <a:cubicBezTo>
                      <a:pt x="7838" y="9345"/>
                      <a:pt x="6598" y="9823"/>
                      <a:pt x="5135" y="9823"/>
                    </a:cubicBezTo>
                    <a:cubicBezTo>
                      <a:pt x="3721" y="9823"/>
                      <a:pt x="2512" y="9364"/>
                      <a:pt x="1507" y="8446"/>
                    </a:cubicBezTo>
                    <a:cubicBezTo>
                      <a:pt x="502" y="7528"/>
                      <a:pt x="0" y="6362"/>
                      <a:pt x="0" y="4948"/>
                    </a:cubicBezTo>
                    <a:cubicBezTo>
                      <a:pt x="0" y="3535"/>
                      <a:pt x="502" y="2356"/>
                      <a:pt x="1507" y="1414"/>
                    </a:cubicBezTo>
                    <a:cubicBezTo>
                      <a:pt x="2512" y="471"/>
                      <a:pt x="3721" y="0"/>
                      <a:pt x="5135" y="0"/>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7" name="TextBox 20">
                <a:extLst>
                  <a:ext uri="{FF2B5EF4-FFF2-40B4-BE49-F238E27FC236}">
                    <a16:creationId xmlns:a16="http://schemas.microsoft.com/office/drawing/2014/main" id="{59E6E808-C181-4598-8C8E-F8EE0C53C20D}"/>
                  </a:ext>
                </a:extLst>
              </p:cNvPr>
              <p:cNvSpPr txBox="1"/>
              <p:nvPr/>
            </p:nvSpPr>
            <p:spPr>
              <a:xfrm>
                <a:off x="11529719" y="752139"/>
                <a:ext cx="42308" cy="45534"/>
              </a:xfrm>
              <a:custGeom>
                <a:avLst/>
                <a:gdLst/>
                <a:ahLst/>
                <a:cxnLst/>
                <a:rect l="l" t="t" r="r" b="b"/>
                <a:pathLst>
                  <a:path w="51234" h="55141">
                    <a:moveTo>
                      <a:pt x="26268" y="0"/>
                    </a:moveTo>
                    <a:cubicBezTo>
                      <a:pt x="33759" y="0"/>
                      <a:pt x="39793" y="2481"/>
                      <a:pt x="44369" y="7442"/>
                    </a:cubicBezTo>
                    <a:cubicBezTo>
                      <a:pt x="48946" y="12403"/>
                      <a:pt x="51234" y="18889"/>
                      <a:pt x="51234" y="26901"/>
                    </a:cubicBezTo>
                    <a:cubicBezTo>
                      <a:pt x="51234" y="35607"/>
                      <a:pt x="48890" y="42491"/>
                      <a:pt x="44202" y="47551"/>
                    </a:cubicBezTo>
                    <a:cubicBezTo>
                      <a:pt x="39514" y="52611"/>
                      <a:pt x="33251" y="55141"/>
                      <a:pt x="25412" y="55141"/>
                    </a:cubicBezTo>
                    <a:cubicBezTo>
                      <a:pt x="17723" y="55141"/>
                      <a:pt x="11565" y="52648"/>
                      <a:pt x="6939" y="47662"/>
                    </a:cubicBezTo>
                    <a:cubicBezTo>
                      <a:pt x="2313" y="42677"/>
                      <a:pt x="0" y="36190"/>
                      <a:pt x="0" y="28203"/>
                    </a:cubicBezTo>
                    <a:cubicBezTo>
                      <a:pt x="0" y="19621"/>
                      <a:pt x="2356" y="12775"/>
                      <a:pt x="7069" y="7665"/>
                    </a:cubicBezTo>
                    <a:cubicBezTo>
                      <a:pt x="11782" y="2555"/>
                      <a:pt x="18182" y="0"/>
                      <a:pt x="26268" y="0"/>
                    </a:cubicBezTo>
                    <a:close/>
                    <a:moveTo>
                      <a:pt x="25821" y="7777"/>
                    </a:moveTo>
                    <a:cubicBezTo>
                      <a:pt x="20935" y="7777"/>
                      <a:pt x="16960" y="9600"/>
                      <a:pt x="13897" y="13246"/>
                    </a:cubicBezTo>
                    <a:cubicBezTo>
                      <a:pt x="10833" y="16892"/>
                      <a:pt x="9302" y="21692"/>
                      <a:pt x="9302" y="27645"/>
                    </a:cubicBezTo>
                    <a:cubicBezTo>
                      <a:pt x="9302" y="33573"/>
                      <a:pt x="10790" y="38348"/>
                      <a:pt x="13766" y="41970"/>
                    </a:cubicBezTo>
                    <a:cubicBezTo>
                      <a:pt x="16743" y="45591"/>
                      <a:pt x="20637" y="47402"/>
                      <a:pt x="25449" y="47402"/>
                    </a:cubicBezTo>
                    <a:cubicBezTo>
                      <a:pt x="30559" y="47402"/>
                      <a:pt x="34590" y="45678"/>
                      <a:pt x="37542" y="42230"/>
                    </a:cubicBezTo>
                    <a:cubicBezTo>
                      <a:pt x="40493" y="38782"/>
                      <a:pt x="41969" y="33958"/>
                      <a:pt x="41969" y="27757"/>
                    </a:cubicBezTo>
                    <a:cubicBezTo>
                      <a:pt x="41969" y="21382"/>
                      <a:pt x="40537" y="16458"/>
                      <a:pt x="37672" y="12986"/>
                    </a:cubicBezTo>
                    <a:cubicBezTo>
                      <a:pt x="34807" y="9513"/>
                      <a:pt x="30857" y="7777"/>
                      <a:pt x="25821" y="7777"/>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8" name="TextBox 21">
                <a:extLst>
                  <a:ext uri="{FF2B5EF4-FFF2-40B4-BE49-F238E27FC236}">
                    <a16:creationId xmlns:a16="http://schemas.microsoft.com/office/drawing/2014/main" id="{2DEA1800-A0C4-4949-B4E9-22DC59FE0C3C}"/>
                  </a:ext>
                </a:extLst>
              </p:cNvPr>
              <p:cNvSpPr txBox="1"/>
              <p:nvPr/>
            </p:nvSpPr>
            <p:spPr>
              <a:xfrm>
                <a:off x="11115675" y="752877"/>
                <a:ext cx="29311" cy="44059"/>
              </a:xfrm>
              <a:custGeom>
                <a:avLst/>
                <a:gdLst/>
                <a:ahLst/>
                <a:cxnLst/>
                <a:rect l="l" t="t" r="r" b="b"/>
                <a:pathLst>
                  <a:path w="35495" h="53355">
                    <a:moveTo>
                      <a:pt x="0" y="0"/>
                    </a:moveTo>
                    <a:lnTo>
                      <a:pt x="16185" y="0"/>
                    </a:lnTo>
                    <a:cubicBezTo>
                      <a:pt x="22312" y="0"/>
                      <a:pt x="27062" y="1427"/>
                      <a:pt x="30435" y="4279"/>
                    </a:cubicBezTo>
                    <a:cubicBezTo>
                      <a:pt x="33809" y="7132"/>
                      <a:pt x="35495" y="11150"/>
                      <a:pt x="35495" y="16334"/>
                    </a:cubicBezTo>
                    <a:cubicBezTo>
                      <a:pt x="35495" y="21518"/>
                      <a:pt x="33734" y="25760"/>
                      <a:pt x="30212" y="29059"/>
                    </a:cubicBezTo>
                    <a:cubicBezTo>
                      <a:pt x="26690" y="32358"/>
                      <a:pt x="21927" y="34007"/>
                      <a:pt x="15925" y="34007"/>
                    </a:cubicBezTo>
                    <a:lnTo>
                      <a:pt x="8818" y="34007"/>
                    </a:lnTo>
                    <a:lnTo>
                      <a:pt x="8818" y="53355"/>
                    </a:lnTo>
                    <a:lnTo>
                      <a:pt x="0" y="53355"/>
                    </a:lnTo>
                    <a:lnTo>
                      <a:pt x="0" y="0"/>
                    </a:lnTo>
                    <a:close/>
                    <a:moveTo>
                      <a:pt x="8818" y="7293"/>
                    </a:moveTo>
                    <a:lnTo>
                      <a:pt x="8818" y="26789"/>
                    </a:lnTo>
                    <a:lnTo>
                      <a:pt x="14548" y="26789"/>
                    </a:lnTo>
                    <a:cubicBezTo>
                      <a:pt x="18343" y="26789"/>
                      <a:pt x="21233" y="25909"/>
                      <a:pt x="23217" y="24148"/>
                    </a:cubicBezTo>
                    <a:cubicBezTo>
                      <a:pt x="25201" y="22386"/>
                      <a:pt x="26194" y="19906"/>
                      <a:pt x="26194" y="16706"/>
                    </a:cubicBezTo>
                    <a:cubicBezTo>
                      <a:pt x="26194" y="10431"/>
                      <a:pt x="22547" y="7293"/>
                      <a:pt x="15255" y="7293"/>
                    </a:cubicBezTo>
                    <a:lnTo>
                      <a:pt x="8818" y="7293"/>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9" name="TextBox 22">
                <a:extLst>
                  <a:ext uri="{FF2B5EF4-FFF2-40B4-BE49-F238E27FC236}">
                    <a16:creationId xmlns:a16="http://schemas.microsoft.com/office/drawing/2014/main" id="{649843DC-C96C-43B3-A5BB-D02D49420D2B}"/>
                  </a:ext>
                </a:extLst>
              </p:cNvPr>
              <p:cNvSpPr txBox="1"/>
              <p:nvPr/>
            </p:nvSpPr>
            <p:spPr>
              <a:xfrm>
                <a:off x="11162867" y="752877"/>
                <a:ext cx="24395" cy="44059"/>
              </a:xfrm>
              <a:custGeom>
                <a:avLst/>
                <a:gdLst/>
                <a:ahLst/>
                <a:cxnLst/>
                <a:rect l="l" t="t" r="r" b="b"/>
                <a:pathLst>
                  <a:path w="29542" h="53355">
                    <a:moveTo>
                      <a:pt x="0" y="0"/>
                    </a:moveTo>
                    <a:lnTo>
                      <a:pt x="8855" y="0"/>
                    </a:lnTo>
                    <a:lnTo>
                      <a:pt x="8855" y="45877"/>
                    </a:lnTo>
                    <a:lnTo>
                      <a:pt x="29542" y="45877"/>
                    </a:lnTo>
                    <a:lnTo>
                      <a:pt x="29542" y="53355"/>
                    </a:lnTo>
                    <a:lnTo>
                      <a:pt x="0" y="53355"/>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0" name="TextBox 23">
                <a:extLst>
                  <a:ext uri="{FF2B5EF4-FFF2-40B4-BE49-F238E27FC236}">
                    <a16:creationId xmlns:a16="http://schemas.microsoft.com/office/drawing/2014/main" id="{E4A7218F-46DB-466E-B645-EA5473F84468}"/>
                  </a:ext>
                </a:extLst>
              </p:cNvPr>
              <p:cNvSpPr txBox="1"/>
              <p:nvPr/>
            </p:nvSpPr>
            <p:spPr>
              <a:xfrm>
                <a:off x="11197280" y="752877"/>
                <a:ext cx="41109" cy="44059"/>
              </a:xfrm>
              <a:custGeom>
                <a:avLst/>
                <a:gdLst/>
                <a:ahLst/>
                <a:cxnLst/>
                <a:rect l="l" t="t" r="r" b="b"/>
                <a:pathLst>
                  <a:path w="49783" h="53355">
                    <a:moveTo>
                      <a:pt x="19980" y="0"/>
                    </a:moveTo>
                    <a:lnTo>
                      <a:pt x="29951" y="0"/>
                    </a:lnTo>
                    <a:lnTo>
                      <a:pt x="49783" y="53355"/>
                    </a:lnTo>
                    <a:lnTo>
                      <a:pt x="40072" y="53355"/>
                    </a:lnTo>
                    <a:lnTo>
                      <a:pt x="35272" y="39775"/>
                    </a:lnTo>
                    <a:lnTo>
                      <a:pt x="14287" y="39775"/>
                    </a:lnTo>
                    <a:lnTo>
                      <a:pt x="9674" y="53355"/>
                    </a:lnTo>
                    <a:lnTo>
                      <a:pt x="0" y="53355"/>
                    </a:lnTo>
                    <a:lnTo>
                      <a:pt x="19980" y="0"/>
                    </a:lnTo>
                    <a:close/>
                    <a:moveTo>
                      <a:pt x="24668" y="7925"/>
                    </a:moveTo>
                    <a:cubicBezTo>
                      <a:pt x="24445" y="9339"/>
                      <a:pt x="24197" y="10455"/>
                      <a:pt x="23924" y="11274"/>
                    </a:cubicBezTo>
                    <a:lnTo>
                      <a:pt x="16594" y="32556"/>
                    </a:lnTo>
                    <a:lnTo>
                      <a:pt x="32928" y="32556"/>
                    </a:lnTo>
                    <a:lnTo>
                      <a:pt x="25524" y="11274"/>
                    </a:lnTo>
                    <a:cubicBezTo>
                      <a:pt x="25301" y="10579"/>
                      <a:pt x="25065" y="9463"/>
                      <a:pt x="24817" y="7925"/>
                    </a:cubicBezTo>
                    <a:lnTo>
                      <a:pt x="24668" y="7925"/>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1" name="TextBox 24">
                <a:extLst>
                  <a:ext uri="{FF2B5EF4-FFF2-40B4-BE49-F238E27FC236}">
                    <a16:creationId xmlns:a16="http://schemas.microsoft.com/office/drawing/2014/main" id="{BA6F3F1B-81B5-499A-A20E-FB18B612C6E3}"/>
                  </a:ext>
                </a:extLst>
              </p:cNvPr>
              <p:cNvSpPr txBox="1"/>
              <p:nvPr/>
            </p:nvSpPr>
            <p:spPr>
              <a:xfrm>
                <a:off x="11244256" y="752877"/>
                <a:ext cx="35825" cy="44059"/>
              </a:xfrm>
              <a:custGeom>
                <a:avLst/>
                <a:gdLst/>
                <a:ahLst/>
                <a:cxnLst/>
                <a:rect l="l" t="t" r="r" b="b"/>
                <a:pathLst>
                  <a:path w="43384" h="53355">
                    <a:moveTo>
                      <a:pt x="0" y="0"/>
                    </a:moveTo>
                    <a:lnTo>
                      <a:pt x="10083" y="0"/>
                    </a:lnTo>
                    <a:lnTo>
                      <a:pt x="20576" y="22883"/>
                    </a:lnTo>
                    <a:cubicBezTo>
                      <a:pt x="20700" y="23155"/>
                      <a:pt x="21072" y="24185"/>
                      <a:pt x="21692" y="25971"/>
                    </a:cubicBezTo>
                    <a:lnTo>
                      <a:pt x="21804" y="25971"/>
                    </a:lnTo>
                    <a:cubicBezTo>
                      <a:pt x="22027" y="25177"/>
                      <a:pt x="22436" y="24148"/>
                      <a:pt x="23031" y="22883"/>
                    </a:cubicBezTo>
                    <a:lnTo>
                      <a:pt x="34008" y="0"/>
                    </a:lnTo>
                    <a:lnTo>
                      <a:pt x="43384" y="0"/>
                    </a:lnTo>
                    <a:lnTo>
                      <a:pt x="25896" y="33970"/>
                    </a:lnTo>
                    <a:lnTo>
                      <a:pt x="25896" y="53355"/>
                    </a:lnTo>
                    <a:lnTo>
                      <a:pt x="17041" y="53355"/>
                    </a:lnTo>
                    <a:lnTo>
                      <a:pt x="17041" y="34156"/>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2" name="TextBox 25">
                <a:extLst>
                  <a:ext uri="{FF2B5EF4-FFF2-40B4-BE49-F238E27FC236}">
                    <a16:creationId xmlns:a16="http://schemas.microsoft.com/office/drawing/2014/main" id="{36282E80-BDAE-4D01-9643-E8C1F3DCE25A}"/>
                  </a:ext>
                </a:extLst>
              </p:cNvPr>
              <p:cNvSpPr txBox="1"/>
              <p:nvPr/>
            </p:nvSpPr>
            <p:spPr>
              <a:xfrm>
                <a:off x="11574823" y="752877"/>
                <a:ext cx="37853" cy="44059"/>
              </a:xfrm>
              <a:custGeom>
                <a:avLst/>
                <a:gdLst/>
                <a:ahLst/>
                <a:cxnLst/>
                <a:rect l="l" t="t" r="r" b="b"/>
                <a:pathLst>
                  <a:path w="45839" h="53355">
                    <a:moveTo>
                      <a:pt x="1414" y="0"/>
                    </a:moveTo>
                    <a:lnTo>
                      <a:pt x="12241" y="0"/>
                    </a:lnTo>
                    <a:lnTo>
                      <a:pt x="21877" y="18008"/>
                    </a:lnTo>
                    <a:cubicBezTo>
                      <a:pt x="22498" y="19199"/>
                      <a:pt x="23056" y="20390"/>
                      <a:pt x="23552" y="21580"/>
                    </a:cubicBezTo>
                    <a:lnTo>
                      <a:pt x="23663" y="21580"/>
                    </a:lnTo>
                    <a:cubicBezTo>
                      <a:pt x="24383" y="20018"/>
                      <a:pt x="25003" y="18777"/>
                      <a:pt x="25524" y="17860"/>
                    </a:cubicBezTo>
                    <a:lnTo>
                      <a:pt x="35532" y="0"/>
                    </a:lnTo>
                    <a:lnTo>
                      <a:pt x="45504" y="0"/>
                    </a:lnTo>
                    <a:lnTo>
                      <a:pt x="29058" y="26454"/>
                    </a:lnTo>
                    <a:lnTo>
                      <a:pt x="45839" y="53355"/>
                    </a:lnTo>
                    <a:lnTo>
                      <a:pt x="35235" y="53355"/>
                    </a:lnTo>
                    <a:lnTo>
                      <a:pt x="24296" y="33784"/>
                    </a:lnTo>
                    <a:cubicBezTo>
                      <a:pt x="23973" y="33189"/>
                      <a:pt x="23614" y="32346"/>
                      <a:pt x="23217" y="31254"/>
                    </a:cubicBezTo>
                    <a:lnTo>
                      <a:pt x="23068" y="31254"/>
                    </a:lnTo>
                    <a:cubicBezTo>
                      <a:pt x="22845" y="31800"/>
                      <a:pt x="22473" y="32643"/>
                      <a:pt x="21952" y="33784"/>
                    </a:cubicBezTo>
                    <a:lnTo>
                      <a:pt x="10678" y="53355"/>
                    </a:lnTo>
                    <a:lnTo>
                      <a:pt x="0" y="53355"/>
                    </a:lnTo>
                    <a:lnTo>
                      <a:pt x="17487" y="26529"/>
                    </a:lnTo>
                    <a:lnTo>
                      <a:pt x="1414"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3" name="TextBox 26">
                <a:extLst>
                  <a:ext uri="{FF2B5EF4-FFF2-40B4-BE49-F238E27FC236}">
                    <a16:creationId xmlns:a16="http://schemas.microsoft.com/office/drawing/2014/main" id="{CBBD0009-9BE3-4C9C-A2D8-3D6C979E0748}"/>
                  </a:ext>
                </a:extLst>
              </p:cNvPr>
              <p:cNvSpPr txBox="1"/>
              <p:nvPr/>
            </p:nvSpPr>
            <p:spPr>
              <a:xfrm>
                <a:off x="11350840" y="764736"/>
                <a:ext cx="28020" cy="32199"/>
              </a:xfrm>
              <a:custGeom>
                <a:avLst/>
                <a:gdLst/>
                <a:ahLst/>
                <a:cxnLst/>
                <a:rect l="l" t="t" r="r" b="b"/>
                <a:pathLst>
                  <a:path w="33932" h="38993">
                    <a:moveTo>
                      <a:pt x="21170" y="0"/>
                    </a:moveTo>
                    <a:cubicBezTo>
                      <a:pt x="25313" y="0"/>
                      <a:pt x="28475" y="1346"/>
                      <a:pt x="30658" y="4037"/>
                    </a:cubicBezTo>
                    <a:cubicBezTo>
                      <a:pt x="32841" y="6728"/>
                      <a:pt x="33932" y="10617"/>
                      <a:pt x="33932" y="15702"/>
                    </a:cubicBezTo>
                    <a:lnTo>
                      <a:pt x="33932" y="38993"/>
                    </a:lnTo>
                    <a:lnTo>
                      <a:pt x="25300" y="38993"/>
                    </a:lnTo>
                    <a:lnTo>
                      <a:pt x="25300" y="17525"/>
                    </a:lnTo>
                    <a:cubicBezTo>
                      <a:pt x="25300" y="10406"/>
                      <a:pt x="22783" y="6846"/>
                      <a:pt x="17747" y="6846"/>
                    </a:cubicBezTo>
                    <a:cubicBezTo>
                      <a:pt x="15118" y="6846"/>
                      <a:pt x="12948" y="7832"/>
                      <a:pt x="11236" y="9804"/>
                    </a:cubicBezTo>
                    <a:cubicBezTo>
                      <a:pt x="9525" y="11776"/>
                      <a:pt x="8669" y="14263"/>
                      <a:pt x="8669" y="17264"/>
                    </a:cubicBezTo>
                    <a:lnTo>
                      <a:pt x="8669" y="38993"/>
                    </a:lnTo>
                    <a:lnTo>
                      <a:pt x="0" y="38993"/>
                    </a:lnTo>
                    <a:lnTo>
                      <a:pt x="0" y="893"/>
                    </a:lnTo>
                    <a:lnTo>
                      <a:pt x="8669" y="893"/>
                    </a:lnTo>
                    <a:lnTo>
                      <a:pt x="8669" y="7218"/>
                    </a:lnTo>
                    <a:lnTo>
                      <a:pt x="8818" y="7218"/>
                    </a:lnTo>
                    <a:cubicBezTo>
                      <a:pt x="11670" y="2406"/>
                      <a:pt x="15788" y="0"/>
                      <a:pt x="21170" y="0"/>
                    </a:cubicBez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4" name="TextBox 27">
                <a:extLst>
                  <a:ext uri="{FF2B5EF4-FFF2-40B4-BE49-F238E27FC236}">
                    <a16:creationId xmlns:a16="http://schemas.microsoft.com/office/drawing/2014/main" id="{D1AF4128-6A98-4958-B7BE-75641D0D4FD7}"/>
                  </a:ext>
                </a:extLst>
              </p:cNvPr>
              <p:cNvSpPr txBox="1"/>
              <p:nvPr/>
            </p:nvSpPr>
            <p:spPr>
              <a:xfrm>
                <a:off x="11427160" y="764736"/>
                <a:ext cx="26484" cy="32937"/>
              </a:xfrm>
              <a:custGeom>
                <a:avLst/>
                <a:gdLst/>
                <a:ahLst/>
                <a:cxnLst/>
                <a:rect l="l" t="t" r="r" b="b"/>
                <a:pathLst>
                  <a:path w="32072" h="39886">
                    <a:moveTo>
                      <a:pt x="17636" y="0"/>
                    </a:moveTo>
                    <a:cubicBezTo>
                      <a:pt x="27260" y="0"/>
                      <a:pt x="32072" y="4738"/>
                      <a:pt x="32072" y="14213"/>
                    </a:cubicBezTo>
                    <a:lnTo>
                      <a:pt x="32072" y="38993"/>
                    </a:lnTo>
                    <a:lnTo>
                      <a:pt x="23701" y="38993"/>
                    </a:lnTo>
                    <a:lnTo>
                      <a:pt x="23701" y="33040"/>
                    </a:lnTo>
                    <a:lnTo>
                      <a:pt x="23552" y="33040"/>
                    </a:lnTo>
                    <a:cubicBezTo>
                      <a:pt x="20923" y="37604"/>
                      <a:pt x="17065" y="39886"/>
                      <a:pt x="11980" y="39886"/>
                    </a:cubicBezTo>
                    <a:cubicBezTo>
                      <a:pt x="8235" y="39886"/>
                      <a:pt x="5302" y="38869"/>
                      <a:pt x="3181" y="36835"/>
                    </a:cubicBezTo>
                    <a:cubicBezTo>
                      <a:pt x="1060" y="34801"/>
                      <a:pt x="0" y="32110"/>
                      <a:pt x="0" y="28761"/>
                    </a:cubicBezTo>
                    <a:cubicBezTo>
                      <a:pt x="0" y="21568"/>
                      <a:pt x="4142" y="17376"/>
                      <a:pt x="12427" y="16185"/>
                    </a:cubicBezTo>
                    <a:lnTo>
                      <a:pt x="23738" y="14585"/>
                    </a:lnTo>
                    <a:cubicBezTo>
                      <a:pt x="23738" y="9153"/>
                      <a:pt x="21158" y="6437"/>
                      <a:pt x="15999" y="6437"/>
                    </a:cubicBezTo>
                    <a:cubicBezTo>
                      <a:pt x="11460" y="6437"/>
                      <a:pt x="7367" y="8000"/>
                      <a:pt x="3720" y="11125"/>
                    </a:cubicBezTo>
                    <a:lnTo>
                      <a:pt x="3720" y="3572"/>
                    </a:lnTo>
                    <a:cubicBezTo>
                      <a:pt x="7739" y="1191"/>
                      <a:pt x="12377" y="0"/>
                      <a:pt x="17636" y="0"/>
                    </a:cubicBezTo>
                    <a:close/>
                    <a:moveTo>
                      <a:pt x="23738" y="20278"/>
                    </a:moveTo>
                    <a:lnTo>
                      <a:pt x="15738" y="21394"/>
                    </a:lnTo>
                    <a:cubicBezTo>
                      <a:pt x="13258" y="21717"/>
                      <a:pt x="11391" y="22318"/>
                      <a:pt x="10139" y="23199"/>
                    </a:cubicBezTo>
                    <a:cubicBezTo>
                      <a:pt x="8886" y="24079"/>
                      <a:pt x="8260" y="25623"/>
                      <a:pt x="8260" y="27831"/>
                    </a:cubicBezTo>
                    <a:cubicBezTo>
                      <a:pt x="8260" y="29443"/>
                      <a:pt x="8836" y="30764"/>
                      <a:pt x="9990" y="31794"/>
                    </a:cubicBezTo>
                    <a:cubicBezTo>
                      <a:pt x="11143" y="32823"/>
                      <a:pt x="12687" y="33338"/>
                      <a:pt x="14622" y="33338"/>
                    </a:cubicBezTo>
                    <a:cubicBezTo>
                      <a:pt x="17251" y="33338"/>
                      <a:pt x="19428" y="32414"/>
                      <a:pt x="21152" y="30566"/>
                    </a:cubicBezTo>
                    <a:cubicBezTo>
                      <a:pt x="22876" y="28718"/>
                      <a:pt x="23738" y="26392"/>
                      <a:pt x="23738" y="23589"/>
                    </a:cubicBezTo>
                    <a:lnTo>
                      <a:pt x="23738" y="20278"/>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5" name="TextBox 28">
                <a:extLst>
                  <a:ext uri="{FF2B5EF4-FFF2-40B4-BE49-F238E27FC236}">
                    <a16:creationId xmlns:a16="http://schemas.microsoft.com/office/drawing/2014/main" id="{526C7E8D-3E2C-4AC7-90C0-D55462156B60}"/>
                  </a:ext>
                </a:extLst>
              </p:cNvPr>
              <p:cNvSpPr txBox="1"/>
              <p:nvPr/>
            </p:nvSpPr>
            <p:spPr>
              <a:xfrm>
                <a:off x="11327244" y="765474"/>
                <a:ext cx="7128" cy="31462"/>
              </a:xfrm>
              <a:custGeom>
                <a:avLst/>
                <a:gdLst/>
                <a:ahLst/>
                <a:cxnLst/>
                <a:rect l="l" t="t" r="r" b="b"/>
                <a:pathLst>
                  <a:path w="8632" h="38100">
                    <a:moveTo>
                      <a:pt x="0" y="0"/>
                    </a:moveTo>
                    <a:lnTo>
                      <a:pt x="8632" y="0"/>
                    </a:lnTo>
                    <a:lnTo>
                      <a:pt x="8632" y="38100"/>
                    </a:lnTo>
                    <a:lnTo>
                      <a:pt x="0" y="38100"/>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6" name="TextBox 29">
                <a:extLst>
                  <a:ext uri="{FF2B5EF4-FFF2-40B4-BE49-F238E27FC236}">
                    <a16:creationId xmlns:a16="http://schemas.microsoft.com/office/drawing/2014/main" id="{0E772F83-92F8-4197-B7E5-59D5BBA0D256}"/>
                  </a:ext>
                </a:extLst>
              </p:cNvPr>
              <p:cNvSpPr txBox="1"/>
              <p:nvPr/>
            </p:nvSpPr>
            <p:spPr>
              <a:xfrm>
                <a:off x="11295567" y="777119"/>
                <a:ext cx="16776" cy="5254"/>
              </a:xfrm>
              <a:custGeom>
                <a:avLst/>
                <a:gdLst/>
                <a:ahLst/>
                <a:cxnLst/>
                <a:rect l="l" t="t" r="r" b="b"/>
                <a:pathLst>
                  <a:path w="20315" h="6362">
                    <a:moveTo>
                      <a:pt x="0" y="0"/>
                    </a:moveTo>
                    <a:lnTo>
                      <a:pt x="20315" y="0"/>
                    </a:lnTo>
                    <a:lnTo>
                      <a:pt x="20315" y="6362"/>
                    </a:lnTo>
                    <a:lnTo>
                      <a:pt x="0" y="6362"/>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7" name="TextBox 30">
                <a:extLst>
                  <a:ext uri="{FF2B5EF4-FFF2-40B4-BE49-F238E27FC236}">
                    <a16:creationId xmlns:a16="http://schemas.microsoft.com/office/drawing/2014/main" id="{9FB0C9C9-ED0E-45CB-8713-10C1471C4FB6}"/>
                  </a:ext>
                </a:extLst>
              </p:cNvPr>
              <p:cNvSpPr txBox="1"/>
              <p:nvPr/>
            </p:nvSpPr>
            <p:spPr>
              <a:xfrm>
                <a:off x="11397819" y="777119"/>
                <a:ext cx="16776" cy="5254"/>
              </a:xfrm>
              <a:custGeom>
                <a:avLst/>
                <a:gdLst/>
                <a:ahLst/>
                <a:cxnLst/>
                <a:rect l="l" t="t" r="r" b="b"/>
                <a:pathLst>
                  <a:path w="20315" h="6362">
                    <a:moveTo>
                      <a:pt x="0" y="0"/>
                    </a:moveTo>
                    <a:lnTo>
                      <a:pt x="20315" y="0"/>
                    </a:lnTo>
                    <a:lnTo>
                      <a:pt x="20315" y="6362"/>
                    </a:lnTo>
                    <a:lnTo>
                      <a:pt x="0" y="6362"/>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8" name="TextBox 31">
                <a:extLst>
                  <a:ext uri="{FF2B5EF4-FFF2-40B4-BE49-F238E27FC236}">
                    <a16:creationId xmlns:a16="http://schemas.microsoft.com/office/drawing/2014/main" id="{5350425C-E5CD-4C59-BB8F-DA144EF9F8F0}"/>
                  </a:ext>
                </a:extLst>
              </p:cNvPr>
              <p:cNvSpPr txBox="1"/>
              <p:nvPr/>
            </p:nvSpPr>
            <p:spPr>
              <a:xfrm>
                <a:off x="11468608" y="777119"/>
                <a:ext cx="16776" cy="5254"/>
              </a:xfrm>
              <a:custGeom>
                <a:avLst/>
                <a:gdLst/>
                <a:ahLst/>
                <a:cxnLst/>
                <a:rect l="l" t="t" r="r" b="b"/>
                <a:pathLst>
                  <a:path w="20315" h="6362">
                    <a:moveTo>
                      <a:pt x="0" y="0"/>
                    </a:moveTo>
                    <a:lnTo>
                      <a:pt x="20315" y="0"/>
                    </a:lnTo>
                    <a:lnTo>
                      <a:pt x="20315" y="6362"/>
                    </a:lnTo>
                    <a:lnTo>
                      <a:pt x="0" y="6362"/>
                    </a:lnTo>
                    <a:lnTo>
                      <a:pt x="0" y="0"/>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9" name="TextBox 32">
                <a:extLst>
                  <a:ext uri="{FF2B5EF4-FFF2-40B4-BE49-F238E27FC236}">
                    <a16:creationId xmlns:a16="http://schemas.microsoft.com/office/drawing/2014/main" id="{0D9FD945-457C-48DA-A0E9-5911E20AD228}"/>
                  </a:ext>
                </a:extLst>
              </p:cNvPr>
              <p:cNvSpPr txBox="1"/>
              <p:nvPr/>
            </p:nvSpPr>
            <p:spPr>
              <a:xfrm>
                <a:off x="11493218" y="752877"/>
                <a:ext cx="29834" cy="44059"/>
              </a:xfrm>
              <a:custGeom>
                <a:avLst/>
                <a:gdLst/>
                <a:ahLst/>
                <a:cxnLst/>
                <a:rect l="l" t="t" r="r" b="b"/>
                <a:pathLst>
                  <a:path w="36128" h="53355">
                    <a:moveTo>
                      <a:pt x="0" y="0"/>
                    </a:moveTo>
                    <a:lnTo>
                      <a:pt x="16929" y="0"/>
                    </a:lnTo>
                    <a:cubicBezTo>
                      <a:pt x="22088" y="0"/>
                      <a:pt x="26175" y="1129"/>
                      <a:pt x="29189" y="3386"/>
                    </a:cubicBezTo>
                    <a:cubicBezTo>
                      <a:pt x="32203" y="5643"/>
                      <a:pt x="33709" y="8583"/>
                      <a:pt x="33709" y="12204"/>
                    </a:cubicBezTo>
                    <a:cubicBezTo>
                      <a:pt x="33709" y="15230"/>
                      <a:pt x="32854" y="17860"/>
                      <a:pt x="31142" y="20092"/>
                    </a:cubicBezTo>
                    <a:cubicBezTo>
                      <a:pt x="29431" y="22324"/>
                      <a:pt x="27062" y="23912"/>
                      <a:pt x="24036" y="24855"/>
                    </a:cubicBezTo>
                    <a:lnTo>
                      <a:pt x="24036" y="25003"/>
                    </a:lnTo>
                    <a:cubicBezTo>
                      <a:pt x="27707" y="25425"/>
                      <a:pt x="30640" y="26783"/>
                      <a:pt x="32835" y="29078"/>
                    </a:cubicBezTo>
                    <a:cubicBezTo>
                      <a:pt x="35030" y="31372"/>
                      <a:pt x="36128" y="34355"/>
                      <a:pt x="36128" y="38026"/>
                    </a:cubicBezTo>
                    <a:cubicBezTo>
                      <a:pt x="36128" y="42590"/>
                      <a:pt x="34330" y="46286"/>
                      <a:pt x="30733" y="49114"/>
                    </a:cubicBezTo>
                    <a:cubicBezTo>
                      <a:pt x="27136" y="51941"/>
                      <a:pt x="22597" y="53355"/>
                      <a:pt x="17115" y="53355"/>
                    </a:cubicBezTo>
                    <a:lnTo>
                      <a:pt x="0" y="53355"/>
                    </a:lnTo>
                    <a:lnTo>
                      <a:pt x="0" y="0"/>
                    </a:lnTo>
                    <a:close/>
                    <a:moveTo>
                      <a:pt x="8818" y="7107"/>
                    </a:moveTo>
                    <a:lnTo>
                      <a:pt x="8818" y="22287"/>
                    </a:lnTo>
                    <a:lnTo>
                      <a:pt x="14548" y="22287"/>
                    </a:lnTo>
                    <a:cubicBezTo>
                      <a:pt x="17624" y="22287"/>
                      <a:pt x="20036" y="21562"/>
                      <a:pt x="21785" y="20111"/>
                    </a:cubicBezTo>
                    <a:cubicBezTo>
                      <a:pt x="23533" y="18660"/>
                      <a:pt x="24408" y="16607"/>
                      <a:pt x="24408" y="13953"/>
                    </a:cubicBezTo>
                    <a:cubicBezTo>
                      <a:pt x="24408" y="9389"/>
                      <a:pt x="21357" y="7107"/>
                      <a:pt x="15255" y="7107"/>
                    </a:cubicBezTo>
                    <a:lnTo>
                      <a:pt x="8818" y="7107"/>
                    </a:lnTo>
                    <a:close/>
                    <a:moveTo>
                      <a:pt x="8818" y="29394"/>
                    </a:moveTo>
                    <a:lnTo>
                      <a:pt x="8818" y="46286"/>
                    </a:lnTo>
                    <a:lnTo>
                      <a:pt x="16371" y="46286"/>
                    </a:lnTo>
                    <a:cubicBezTo>
                      <a:pt x="19670" y="46286"/>
                      <a:pt x="22219" y="45523"/>
                      <a:pt x="24017" y="43998"/>
                    </a:cubicBezTo>
                    <a:cubicBezTo>
                      <a:pt x="25815" y="42472"/>
                      <a:pt x="26715" y="40370"/>
                      <a:pt x="26715" y="37691"/>
                    </a:cubicBezTo>
                    <a:cubicBezTo>
                      <a:pt x="26715" y="32160"/>
                      <a:pt x="22882" y="29394"/>
                      <a:pt x="15218" y="29394"/>
                    </a:cubicBezTo>
                    <a:lnTo>
                      <a:pt x="8818" y="29394"/>
                    </a:lnTo>
                    <a:close/>
                  </a:path>
                </a:pathLst>
              </a:custGeom>
              <a:solidFill>
                <a:schemeClr val="accent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600" cap="none" spc="50" normalizeH="0" baseline="0" noProof="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grpSp>
      </p:grpSp>
      <p:sp>
        <p:nvSpPr>
          <p:cNvPr id="40" name="Rectangle 39">
            <a:extLst>
              <a:ext uri="{FF2B5EF4-FFF2-40B4-BE49-F238E27FC236}">
                <a16:creationId xmlns:a16="http://schemas.microsoft.com/office/drawing/2014/main" id="{410BD0FC-9613-4188-AC9D-2BB93BBB7D4F}"/>
              </a:ext>
            </a:extLst>
          </p:cNvPr>
          <p:cNvSpPr/>
          <p:nvPr/>
        </p:nvSpPr>
        <p:spPr bwMode="auto">
          <a:xfrm>
            <a:off x="0" y="2662877"/>
            <a:ext cx="12436475" cy="130301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0" tIns="146304" rIns="182880" bIns="146304" numCol="1" spcCol="0" rtlCol="0" fromWordArt="0" anchor="ctr" anchorCtr="0" forceAA="0" compatLnSpc="1">
            <a:prstTxWarp prst="textNoShape">
              <a:avLst/>
            </a:prstTxWarp>
            <a:noAutofit/>
          </a:bodyPr>
          <a:lstStyle/>
          <a:p>
            <a:pPr marL="411163" indent="-411163" defTabSz="932472" fontAlgn="base">
              <a:lnSpc>
                <a:spcPct val="90000"/>
              </a:lnSpc>
              <a:spcBef>
                <a:spcPct val="0"/>
              </a:spcBef>
              <a:spcAft>
                <a:spcPct val="0"/>
              </a:spcAft>
            </a:pPr>
            <a:r>
              <a:rPr lang="en-GB" sz="4800">
                <a:solidFill>
                  <a:schemeClr val="tx1"/>
                </a:solidFill>
                <a:latin typeface="+mj-lt"/>
                <a:ea typeface="Segoe UI" pitchFamily="34" charset="0"/>
                <a:cs typeface="Segoe UI" pitchFamily="34" charset="0"/>
              </a:rPr>
              <a:t>2. Windows Server on Azure</a:t>
            </a:r>
          </a:p>
        </p:txBody>
      </p:sp>
      <p:sp>
        <p:nvSpPr>
          <p:cNvPr id="41" name="Oval 40">
            <a:extLst>
              <a:ext uri="{FF2B5EF4-FFF2-40B4-BE49-F238E27FC236}">
                <a16:creationId xmlns:a16="http://schemas.microsoft.com/office/drawing/2014/main" id="{A7D3F5D1-E970-462E-9DE0-03152C68014F}"/>
              </a:ext>
            </a:extLst>
          </p:cNvPr>
          <p:cNvSpPr/>
          <p:nvPr/>
        </p:nvSpPr>
        <p:spPr bwMode="auto">
          <a:xfrm>
            <a:off x="585281" y="1427544"/>
            <a:ext cx="3773676" cy="3773676"/>
          </a:xfrm>
          <a:prstGeom prst="ellipse">
            <a:avLst/>
          </a:prstGeom>
          <a:solidFill>
            <a:schemeClr val="accent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13" title="Icon of a cloud">
            <a:extLst>
              <a:ext uri="{FF2B5EF4-FFF2-40B4-BE49-F238E27FC236}">
                <a16:creationId xmlns:a16="http://schemas.microsoft.com/office/drawing/2014/main" id="{89555131-8739-49FB-9AC8-B4596125CFC9}"/>
              </a:ext>
            </a:extLst>
          </p:cNvPr>
          <p:cNvSpPr>
            <a:spLocks noChangeAspect="1"/>
          </p:cNvSpPr>
          <p:nvPr/>
        </p:nvSpPr>
        <p:spPr bwMode="auto">
          <a:xfrm>
            <a:off x="1500067" y="2781154"/>
            <a:ext cx="1944104" cy="1066456"/>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28575" cap="flat">
            <a:solidFill>
              <a:schemeClr val="tx1"/>
            </a:solidFill>
            <a:prstDash val="solid"/>
            <a:miter lim="800000"/>
            <a:headEnd/>
            <a:tailEnd/>
          </a:ln>
          <a:extLst/>
        </p:spPr>
        <p:txBody>
          <a:bodyPr vert="horz" wrap="square" lIns="89642" tIns="44821" rIns="89642" bIns="44821" numCol="1" anchor="t" anchorCtr="0" compatLnSpc="1">
            <a:prstTxWarp prst="textNoShape">
              <a:avLst/>
            </a:prstTxWarp>
          </a:bodyPr>
          <a:lstStyle/>
          <a:p>
            <a:pPr defTabSz="914367"/>
            <a:endParaRPr lang="en-US" sz="1600" kern="0">
              <a:solidFill>
                <a:schemeClr val="bg1"/>
              </a:solidFill>
            </a:endParaRPr>
          </a:p>
        </p:txBody>
      </p:sp>
    </p:spTree>
    <p:extLst>
      <p:ext uri="{BB962C8B-B14F-4D97-AF65-F5344CB8AC3E}">
        <p14:creationId xmlns:p14="http://schemas.microsoft.com/office/powerpoint/2010/main" val="27573024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B420-D800-4CC0-B39D-A385822BD3D2}"/>
              </a:ext>
            </a:extLst>
          </p:cNvPr>
          <p:cNvSpPr>
            <a:spLocks noGrp="1"/>
          </p:cNvSpPr>
          <p:nvPr>
            <p:ph type="title"/>
          </p:nvPr>
        </p:nvSpPr>
        <p:spPr/>
        <p:txBody>
          <a:bodyPr/>
          <a:lstStyle/>
          <a:p>
            <a:r>
              <a:rPr lang="fr-FR"/>
              <a:t>Windows Server on Azure </a:t>
            </a:r>
            <a:r>
              <a:rPr lang="fr-FR" err="1"/>
              <a:t>PiB</a:t>
            </a:r>
            <a:r>
              <a:rPr lang="fr-FR"/>
              <a:t> </a:t>
            </a:r>
            <a:endParaRPr lang="en-US"/>
          </a:p>
        </p:txBody>
      </p:sp>
      <p:sp>
        <p:nvSpPr>
          <p:cNvPr id="3" name="Freeform: Shape 2">
            <a:extLst>
              <a:ext uri="{FF2B5EF4-FFF2-40B4-BE49-F238E27FC236}">
                <a16:creationId xmlns:a16="http://schemas.microsoft.com/office/drawing/2014/main" id="{5E1C5F03-CF01-48C5-8699-549A7F70B813}"/>
              </a:ext>
            </a:extLst>
          </p:cNvPr>
          <p:cNvSpPr/>
          <p:nvPr/>
        </p:nvSpPr>
        <p:spPr>
          <a:xfrm>
            <a:off x="6431594" y="1254897"/>
            <a:ext cx="1726425" cy="1255580"/>
          </a:xfrm>
          <a:custGeom>
            <a:avLst/>
            <a:gdLst>
              <a:gd name="connsiteX0" fmla="*/ 964699 w 2286000"/>
              <a:gd name="connsiteY0" fmla="*/ 152400 h 1981200"/>
              <a:gd name="connsiteX1" fmla="*/ 411480 w 2286000"/>
              <a:gd name="connsiteY1" fmla="*/ 705619 h 1981200"/>
              <a:gd name="connsiteX2" fmla="*/ 411480 w 2286000"/>
              <a:gd name="connsiteY2" fmla="*/ 1245101 h 1981200"/>
              <a:gd name="connsiteX3" fmla="*/ 964699 w 2286000"/>
              <a:gd name="connsiteY3" fmla="*/ 1798320 h 1981200"/>
              <a:gd name="connsiteX4" fmla="*/ 1321301 w 2286000"/>
              <a:gd name="connsiteY4" fmla="*/ 1798320 h 1981200"/>
              <a:gd name="connsiteX5" fmla="*/ 1874520 w 2286000"/>
              <a:gd name="connsiteY5" fmla="*/ 1245101 h 1981200"/>
              <a:gd name="connsiteX6" fmla="*/ 1874520 w 2286000"/>
              <a:gd name="connsiteY6" fmla="*/ 705619 h 1981200"/>
              <a:gd name="connsiteX7" fmla="*/ 1321301 w 2286000"/>
              <a:gd name="connsiteY7" fmla="*/ 152400 h 1981200"/>
              <a:gd name="connsiteX8" fmla="*/ 887736 w 2286000"/>
              <a:gd name="connsiteY8" fmla="*/ 0 h 1981200"/>
              <a:gd name="connsiteX9" fmla="*/ 1398264 w 2286000"/>
              <a:gd name="connsiteY9" fmla="*/ 0 h 1981200"/>
              <a:gd name="connsiteX10" fmla="*/ 2044009 w 2286000"/>
              <a:gd name="connsiteY10" fmla="*/ 526297 h 1981200"/>
              <a:gd name="connsiteX11" fmla="*/ 2044725 w 2286000"/>
              <a:gd name="connsiteY11" fmla="*/ 533400 h 1981200"/>
              <a:gd name="connsiteX12" fmla="*/ 2222499 w 2286000"/>
              <a:gd name="connsiteY12" fmla="*/ 533400 h 1981200"/>
              <a:gd name="connsiteX13" fmla="*/ 2286000 w 2286000"/>
              <a:gd name="connsiteY13" fmla="*/ 596901 h 1981200"/>
              <a:gd name="connsiteX14" fmla="*/ 2286000 w 2286000"/>
              <a:gd name="connsiteY14" fmla="*/ 622299 h 1981200"/>
              <a:gd name="connsiteX15" fmla="*/ 2222499 w 2286000"/>
              <a:gd name="connsiteY15" fmla="*/ 685800 h 1981200"/>
              <a:gd name="connsiteX16" fmla="*/ 2057400 w 2286000"/>
              <a:gd name="connsiteY16" fmla="*/ 685800 h 1981200"/>
              <a:gd name="connsiteX17" fmla="*/ 2057400 w 2286000"/>
              <a:gd name="connsiteY17" fmla="*/ 1322064 h 1981200"/>
              <a:gd name="connsiteX18" fmla="*/ 1398264 w 2286000"/>
              <a:gd name="connsiteY18" fmla="*/ 1981200 h 1981200"/>
              <a:gd name="connsiteX19" fmla="*/ 887736 w 2286000"/>
              <a:gd name="connsiteY19" fmla="*/ 1981200 h 1981200"/>
              <a:gd name="connsiteX20" fmla="*/ 228600 w 2286000"/>
              <a:gd name="connsiteY20" fmla="*/ 1322064 h 1981200"/>
              <a:gd name="connsiteX21" fmla="*/ 228600 w 2286000"/>
              <a:gd name="connsiteY21" fmla="*/ 685800 h 1981200"/>
              <a:gd name="connsiteX22" fmla="*/ 63501 w 2286000"/>
              <a:gd name="connsiteY22" fmla="*/ 685800 h 1981200"/>
              <a:gd name="connsiteX23" fmla="*/ 0 w 2286000"/>
              <a:gd name="connsiteY23" fmla="*/ 622299 h 1981200"/>
              <a:gd name="connsiteX24" fmla="*/ 0 w 2286000"/>
              <a:gd name="connsiteY24" fmla="*/ 596901 h 1981200"/>
              <a:gd name="connsiteX25" fmla="*/ 63501 w 2286000"/>
              <a:gd name="connsiteY25" fmla="*/ 533400 h 1981200"/>
              <a:gd name="connsiteX26" fmla="*/ 241275 w 2286000"/>
              <a:gd name="connsiteY26" fmla="*/ 533400 h 1981200"/>
              <a:gd name="connsiteX27" fmla="*/ 241991 w 2286000"/>
              <a:gd name="connsiteY27" fmla="*/ 526297 h 1981200"/>
              <a:gd name="connsiteX28" fmla="*/ 887736 w 2286000"/>
              <a:gd name="connsiteY2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86000" h="1981200">
                <a:moveTo>
                  <a:pt x="964699" y="152400"/>
                </a:moveTo>
                <a:cubicBezTo>
                  <a:pt x="659165" y="152400"/>
                  <a:pt x="411480" y="400085"/>
                  <a:pt x="411480" y="705619"/>
                </a:cubicBezTo>
                <a:lnTo>
                  <a:pt x="411480" y="1245101"/>
                </a:lnTo>
                <a:cubicBezTo>
                  <a:pt x="411480" y="1550635"/>
                  <a:pt x="659165" y="1798320"/>
                  <a:pt x="964699" y="1798320"/>
                </a:cubicBezTo>
                <a:lnTo>
                  <a:pt x="1321301" y="1798320"/>
                </a:lnTo>
                <a:cubicBezTo>
                  <a:pt x="1626835" y="1798320"/>
                  <a:pt x="1874520" y="1550635"/>
                  <a:pt x="1874520" y="1245101"/>
                </a:cubicBezTo>
                <a:lnTo>
                  <a:pt x="1874520" y="705619"/>
                </a:lnTo>
                <a:cubicBezTo>
                  <a:pt x="1874520" y="400085"/>
                  <a:pt x="1626835" y="152400"/>
                  <a:pt x="1321301" y="152400"/>
                </a:cubicBezTo>
                <a:close/>
                <a:moveTo>
                  <a:pt x="887736" y="0"/>
                </a:moveTo>
                <a:lnTo>
                  <a:pt x="1398264" y="0"/>
                </a:lnTo>
                <a:cubicBezTo>
                  <a:pt x="1716791" y="0"/>
                  <a:pt x="1982547" y="225940"/>
                  <a:pt x="2044009" y="526297"/>
                </a:cubicBezTo>
                <a:lnTo>
                  <a:pt x="2044725" y="533400"/>
                </a:lnTo>
                <a:lnTo>
                  <a:pt x="2222499" y="533400"/>
                </a:lnTo>
                <a:cubicBezTo>
                  <a:pt x="2257570" y="533400"/>
                  <a:pt x="2286000" y="561830"/>
                  <a:pt x="2286000" y="596901"/>
                </a:cubicBezTo>
                <a:lnTo>
                  <a:pt x="2286000" y="622299"/>
                </a:lnTo>
                <a:cubicBezTo>
                  <a:pt x="2286000" y="657370"/>
                  <a:pt x="2257570" y="685800"/>
                  <a:pt x="2222499" y="685800"/>
                </a:cubicBezTo>
                <a:lnTo>
                  <a:pt x="2057400" y="685800"/>
                </a:lnTo>
                <a:lnTo>
                  <a:pt x="2057400" y="1322064"/>
                </a:lnTo>
                <a:cubicBezTo>
                  <a:pt x="2057400" y="1686095"/>
                  <a:pt x="1762295" y="1981200"/>
                  <a:pt x="1398264" y="1981200"/>
                </a:cubicBezTo>
                <a:lnTo>
                  <a:pt x="887736" y="1981200"/>
                </a:lnTo>
                <a:cubicBezTo>
                  <a:pt x="523705" y="1981200"/>
                  <a:pt x="228600" y="1686095"/>
                  <a:pt x="228600" y="1322064"/>
                </a:cubicBezTo>
                <a:lnTo>
                  <a:pt x="228600" y="685800"/>
                </a:lnTo>
                <a:lnTo>
                  <a:pt x="63501" y="685800"/>
                </a:lnTo>
                <a:cubicBezTo>
                  <a:pt x="28430" y="685800"/>
                  <a:pt x="0" y="657370"/>
                  <a:pt x="0" y="622299"/>
                </a:cubicBezTo>
                <a:lnTo>
                  <a:pt x="0" y="596901"/>
                </a:lnTo>
                <a:cubicBezTo>
                  <a:pt x="0" y="561830"/>
                  <a:pt x="28430" y="533400"/>
                  <a:pt x="63501" y="533400"/>
                </a:cubicBezTo>
                <a:lnTo>
                  <a:pt x="241275" y="533400"/>
                </a:lnTo>
                <a:lnTo>
                  <a:pt x="241991" y="526297"/>
                </a:lnTo>
                <a:cubicBezTo>
                  <a:pt x="303453" y="225940"/>
                  <a:pt x="569209" y="0"/>
                  <a:pt x="8877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 name="Rectangle: Rounded Corners 3">
            <a:extLst>
              <a:ext uri="{FF2B5EF4-FFF2-40B4-BE49-F238E27FC236}">
                <a16:creationId xmlns:a16="http://schemas.microsoft.com/office/drawing/2014/main" id="{EEC50BF7-AF40-4500-85FD-BE6834E3FF0C}"/>
              </a:ext>
            </a:extLst>
          </p:cNvPr>
          <p:cNvSpPr/>
          <p:nvPr/>
        </p:nvSpPr>
        <p:spPr>
          <a:xfrm>
            <a:off x="2502334" y="1674542"/>
            <a:ext cx="9584945" cy="4782717"/>
          </a:xfrm>
          <a:prstGeom prst="roundRect">
            <a:avLst>
              <a:gd name="adj" fmla="val 2586"/>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 name="Rectangle 4">
            <a:extLst>
              <a:ext uri="{FF2B5EF4-FFF2-40B4-BE49-F238E27FC236}">
                <a16:creationId xmlns:a16="http://schemas.microsoft.com/office/drawing/2014/main" id="{FEAAC6F2-0BD7-4E8F-ACAC-D75A44F2084A}"/>
              </a:ext>
            </a:extLst>
          </p:cNvPr>
          <p:cNvSpPr/>
          <p:nvPr/>
        </p:nvSpPr>
        <p:spPr bwMode="auto">
          <a:xfrm>
            <a:off x="2628252" y="1801008"/>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marR="0" lvl="0" indent="0" algn="l"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Value Proposition</a:t>
            </a:r>
          </a:p>
        </p:txBody>
      </p:sp>
      <p:sp>
        <p:nvSpPr>
          <p:cNvPr id="6" name="Rectangle 5">
            <a:extLst>
              <a:ext uri="{FF2B5EF4-FFF2-40B4-BE49-F238E27FC236}">
                <a16:creationId xmlns:a16="http://schemas.microsoft.com/office/drawing/2014/main" id="{82D0119C-9A3E-4B8D-A6DE-BC0DB514A419}"/>
              </a:ext>
            </a:extLst>
          </p:cNvPr>
          <p:cNvSpPr/>
          <p:nvPr/>
        </p:nvSpPr>
        <p:spPr bwMode="auto">
          <a:xfrm>
            <a:off x="5777730" y="1801008"/>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marR="0" lvl="0" indent="0" algn="l"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Target Scenarios</a:t>
            </a:r>
          </a:p>
        </p:txBody>
      </p:sp>
      <p:sp>
        <p:nvSpPr>
          <p:cNvPr id="7" name="Rectangle 6">
            <a:extLst>
              <a:ext uri="{FF2B5EF4-FFF2-40B4-BE49-F238E27FC236}">
                <a16:creationId xmlns:a16="http://schemas.microsoft.com/office/drawing/2014/main" id="{62A76FCA-192A-4665-AEF4-A044387E6612}"/>
              </a:ext>
            </a:extLst>
          </p:cNvPr>
          <p:cNvSpPr/>
          <p:nvPr/>
        </p:nvSpPr>
        <p:spPr bwMode="auto">
          <a:xfrm>
            <a:off x="2628252" y="2058919"/>
            <a:ext cx="3037262" cy="19434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B19F883F-5E5F-4345-AC56-37A325B90479}"/>
              </a:ext>
            </a:extLst>
          </p:cNvPr>
          <p:cNvSpPr/>
          <p:nvPr/>
        </p:nvSpPr>
        <p:spPr bwMode="auto">
          <a:xfrm>
            <a:off x="5777730" y="2058919"/>
            <a:ext cx="3037262" cy="19434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marL="158750" marR="0" lvl="1" indent="-158750" algn="l" defTabSz="800100" rtl="0" eaLnBrk="1" fontAlgn="auto" latinLnBrk="0" hangingPunct="1">
              <a:lnSpc>
                <a:spcPct val="100000"/>
              </a:lnSpc>
              <a:spcBef>
                <a:spcPts val="300"/>
              </a:spcBef>
              <a:spcAft>
                <a:spcPts val="200"/>
              </a:spcAft>
              <a:buClrTx/>
              <a:buSzTx/>
              <a:buFont typeface="+mj-lt"/>
              <a:buAutoNum type="arabicPeriod"/>
              <a:tabLst/>
              <a:defRPr/>
            </a:pPr>
            <a:endParaRPr kumimoji="0" lang="en-GB" sz="10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endParaRPr>
          </a:p>
          <a:p>
            <a:pPr marL="158750" marR="0" lvl="1" indent="-158750" algn="l" defTabSz="800100" rtl="0" eaLnBrk="1" fontAlgn="auto" latinLnBrk="0" hangingPunct="1">
              <a:lnSpc>
                <a:spcPct val="100000"/>
              </a:lnSpc>
              <a:spcBef>
                <a:spcPts val="300"/>
              </a:spcBef>
              <a:spcAft>
                <a:spcPts val="200"/>
              </a:spcAft>
              <a:buClrTx/>
              <a:buSzTx/>
              <a:buFont typeface="+mj-lt"/>
              <a:buAutoNum type="arabicPeriod"/>
              <a:tabLst/>
              <a:defRPr/>
            </a:pPr>
            <a:r>
              <a:rPr kumimoji="0" lang="en-GB" sz="10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Aging systems</a:t>
            </a:r>
          </a:p>
          <a:p>
            <a:pPr marL="158750" marR="0" lvl="1" indent="-158750" algn="l" defTabSz="800100" rtl="0" eaLnBrk="1" fontAlgn="auto" latinLnBrk="0" hangingPunct="1">
              <a:lnSpc>
                <a:spcPct val="100000"/>
              </a:lnSpc>
              <a:spcBef>
                <a:spcPts val="300"/>
              </a:spcBef>
              <a:spcAft>
                <a:spcPts val="200"/>
              </a:spcAft>
              <a:buClrTx/>
              <a:buSzTx/>
              <a:buFont typeface="+mj-lt"/>
              <a:buAutoNum type="arabicPeriod"/>
              <a:tabLst/>
              <a:defRPr/>
            </a:pPr>
            <a:r>
              <a:rPr lang="en-GB" sz="1000">
                <a:solidFill>
                  <a:srgbClr val="353535"/>
                </a:solidFill>
                <a:latin typeface="Segoe UI Semilight"/>
                <a:cs typeface="Segoe UI" panose="020B0502040204020203" pitchFamily="34" charset="0"/>
              </a:rPr>
              <a:t>Agreement renewals (SW, HW, Sourcing)</a:t>
            </a:r>
            <a:r>
              <a:rPr kumimoji="0" lang="en-GB" sz="10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 ​</a:t>
            </a:r>
          </a:p>
          <a:p>
            <a:pPr marL="158750" marR="0" lvl="1" indent="-158750" algn="l" defTabSz="800100" rtl="0" eaLnBrk="1" fontAlgn="auto" latinLnBrk="0" hangingPunct="1">
              <a:lnSpc>
                <a:spcPct val="100000"/>
              </a:lnSpc>
              <a:spcBef>
                <a:spcPts val="300"/>
              </a:spcBef>
              <a:spcAft>
                <a:spcPts val="200"/>
              </a:spcAft>
              <a:buClrTx/>
              <a:buSzTx/>
              <a:buFont typeface="+mj-lt"/>
              <a:buAutoNum type="arabicPeriod"/>
              <a:tabLst/>
              <a:defRPr/>
            </a:pPr>
            <a:r>
              <a:rPr kumimoji="0" lang="en-GB" sz="10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Digital transformation agenda</a:t>
            </a:r>
          </a:p>
          <a:p>
            <a:pPr marL="158750" marR="0" lvl="1" indent="-158750" algn="l" defTabSz="800100" rtl="0" eaLnBrk="1" fontAlgn="auto" latinLnBrk="0" hangingPunct="1">
              <a:lnSpc>
                <a:spcPct val="100000"/>
              </a:lnSpc>
              <a:spcBef>
                <a:spcPts val="300"/>
              </a:spcBef>
              <a:spcAft>
                <a:spcPts val="200"/>
              </a:spcAft>
              <a:buClrTx/>
              <a:buSzTx/>
              <a:buFont typeface="+mj-lt"/>
              <a:buAutoNum type="arabicPeriod"/>
              <a:tabLst/>
              <a:defRPr/>
            </a:pPr>
            <a:r>
              <a:rPr kumimoji="0" lang="en-GB" sz="10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BCDR / Storage in Azure</a:t>
            </a:r>
          </a:p>
          <a:p>
            <a:pPr marL="158750" marR="0" lvl="1" indent="-158750" algn="l" defTabSz="800100" rtl="0" eaLnBrk="1" fontAlgn="auto" latinLnBrk="0" hangingPunct="1">
              <a:lnSpc>
                <a:spcPct val="100000"/>
              </a:lnSpc>
              <a:spcBef>
                <a:spcPts val="300"/>
              </a:spcBef>
              <a:spcAft>
                <a:spcPts val="200"/>
              </a:spcAft>
              <a:buClrTx/>
              <a:buSzTx/>
              <a:buFont typeface="+mj-lt"/>
              <a:buAutoNum type="arabicPeriod"/>
              <a:tabLst/>
              <a:defRPr/>
            </a:pPr>
            <a:r>
              <a:rPr lang="en-GB" sz="1000">
                <a:solidFill>
                  <a:srgbClr val="353535"/>
                </a:solidFill>
                <a:latin typeface="Segoe UI Semilight"/>
                <a:cs typeface="Segoe UI" panose="020B0502040204020203" pitchFamily="34" charset="0"/>
              </a:rPr>
              <a:t>No Azure</a:t>
            </a:r>
            <a:br>
              <a:rPr kumimoji="0" lang="en-GB" sz="10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br>
            <a:endParaRPr kumimoji="0" lang="en-GB" sz="10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endParaRPr>
          </a:p>
        </p:txBody>
      </p:sp>
      <p:sp>
        <p:nvSpPr>
          <p:cNvPr id="9" name="Rectangle 8">
            <a:extLst>
              <a:ext uri="{FF2B5EF4-FFF2-40B4-BE49-F238E27FC236}">
                <a16:creationId xmlns:a16="http://schemas.microsoft.com/office/drawing/2014/main" id="{6F81F852-21AD-41B3-B36A-2EF4654F8971}"/>
              </a:ext>
            </a:extLst>
          </p:cNvPr>
          <p:cNvSpPr/>
          <p:nvPr/>
        </p:nvSpPr>
        <p:spPr bwMode="auto">
          <a:xfrm>
            <a:off x="2628252" y="4387517"/>
            <a:ext cx="3037262" cy="19432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7716AD3D-FAC5-46F4-AEE4-E6E3B97B00A7}"/>
              </a:ext>
            </a:extLst>
          </p:cNvPr>
          <p:cNvSpPr/>
          <p:nvPr/>
        </p:nvSpPr>
        <p:spPr bwMode="auto">
          <a:xfrm>
            <a:off x="5777730" y="4387517"/>
            <a:ext cx="3037262" cy="19432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1" name="Oval 10">
            <a:extLst>
              <a:ext uri="{FF2B5EF4-FFF2-40B4-BE49-F238E27FC236}">
                <a16:creationId xmlns:a16="http://schemas.microsoft.com/office/drawing/2014/main" id="{2D287227-CF63-49AF-8A17-E3551D39A7A4}"/>
              </a:ext>
            </a:extLst>
          </p:cNvPr>
          <p:cNvSpPr/>
          <p:nvPr/>
        </p:nvSpPr>
        <p:spPr bwMode="auto">
          <a:xfrm>
            <a:off x="2673433" y="1839921"/>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1</a:t>
            </a:r>
          </a:p>
        </p:txBody>
      </p:sp>
      <p:sp>
        <p:nvSpPr>
          <p:cNvPr id="12" name="Oval 11">
            <a:extLst>
              <a:ext uri="{FF2B5EF4-FFF2-40B4-BE49-F238E27FC236}">
                <a16:creationId xmlns:a16="http://schemas.microsoft.com/office/drawing/2014/main" id="{20D3DC58-7793-4BBC-B011-C90AB21F7D1D}"/>
              </a:ext>
            </a:extLst>
          </p:cNvPr>
          <p:cNvSpPr/>
          <p:nvPr/>
        </p:nvSpPr>
        <p:spPr bwMode="auto">
          <a:xfrm>
            <a:off x="5822911" y="1839921"/>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2</a:t>
            </a:r>
          </a:p>
        </p:txBody>
      </p:sp>
      <p:sp>
        <p:nvSpPr>
          <p:cNvPr id="13" name="Rectangle 12">
            <a:extLst>
              <a:ext uri="{FF2B5EF4-FFF2-40B4-BE49-F238E27FC236}">
                <a16:creationId xmlns:a16="http://schemas.microsoft.com/office/drawing/2014/main" id="{636B2855-5B49-428F-92F8-CEA3E1DD41F7}"/>
              </a:ext>
            </a:extLst>
          </p:cNvPr>
          <p:cNvSpPr/>
          <p:nvPr/>
        </p:nvSpPr>
        <p:spPr bwMode="auto">
          <a:xfrm>
            <a:off x="2628252" y="4128849"/>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marR="0" lvl="0" indent="0" algn="l"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Sales &amp; Marketing Assets</a:t>
            </a:r>
          </a:p>
        </p:txBody>
      </p:sp>
      <p:sp>
        <p:nvSpPr>
          <p:cNvPr id="14" name="Rectangle 13">
            <a:extLst>
              <a:ext uri="{FF2B5EF4-FFF2-40B4-BE49-F238E27FC236}">
                <a16:creationId xmlns:a16="http://schemas.microsoft.com/office/drawing/2014/main" id="{8282B047-7BCA-4F57-A02B-3B8D791C8C7F}"/>
              </a:ext>
            </a:extLst>
          </p:cNvPr>
          <p:cNvSpPr/>
          <p:nvPr/>
        </p:nvSpPr>
        <p:spPr bwMode="auto">
          <a:xfrm>
            <a:off x="5777730" y="4128849"/>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marR="0" lvl="0" indent="0" algn="l" defTabSz="951028" rtl="0" eaLnBrk="1" fontAlgn="base" latinLnBrk="0" hangingPunct="1">
              <a:lnSpc>
                <a:spcPct val="90000"/>
              </a:lnSpc>
              <a:spcBef>
                <a:spcPct val="0"/>
              </a:spcBef>
              <a:spcAft>
                <a:spcPct val="0"/>
              </a:spcAft>
              <a:buClrTx/>
              <a:buSzTx/>
              <a:buFontTx/>
              <a:buNone/>
              <a:tabLst/>
              <a:defRPr/>
            </a:pPr>
            <a:r>
              <a:rPr lang="en-US" sz="1000">
                <a:solidFill>
                  <a:srgbClr val="FFFFFF"/>
                </a:solidFill>
                <a:latin typeface="Segoe UI Semibold" panose="020B0702040204020203" pitchFamily="34" charset="0"/>
                <a:ea typeface="Segoe UI" pitchFamily="34" charset="0"/>
                <a:cs typeface="Segoe UI Semibold" panose="020B0702040204020203" pitchFamily="34" charset="0"/>
              </a:rPr>
              <a:t>Probing questions</a:t>
            </a:r>
            <a:endPar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5" name="Oval 14">
            <a:extLst>
              <a:ext uri="{FF2B5EF4-FFF2-40B4-BE49-F238E27FC236}">
                <a16:creationId xmlns:a16="http://schemas.microsoft.com/office/drawing/2014/main" id="{F472A207-580E-426D-B84B-C4855E383FCE}"/>
              </a:ext>
            </a:extLst>
          </p:cNvPr>
          <p:cNvSpPr/>
          <p:nvPr/>
        </p:nvSpPr>
        <p:spPr bwMode="auto">
          <a:xfrm>
            <a:off x="2673433" y="4167762"/>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4</a:t>
            </a:r>
          </a:p>
        </p:txBody>
      </p:sp>
      <p:sp>
        <p:nvSpPr>
          <p:cNvPr id="16" name="Oval 15">
            <a:extLst>
              <a:ext uri="{FF2B5EF4-FFF2-40B4-BE49-F238E27FC236}">
                <a16:creationId xmlns:a16="http://schemas.microsoft.com/office/drawing/2014/main" id="{A3C9460A-B7D3-4CDB-BE64-6E683A758C9D}"/>
              </a:ext>
            </a:extLst>
          </p:cNvPr>
          <p:cNvSpPr/>
          <p:nvPr/>
        </p:nvSpPr>
        <p:spPr bwMode="auto">
          <a:xfrm>
            <a:off x="5822911" y="4167762"/>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5</a:t>
            </a:r>
          </a:p>
        </p:txBody>
      </p:sp>
      <p:sp>
        <p:nvSpPr>
          <p:cNvPr id="17" name="Rectangle 16">
            <a:extLst>
              <a:ext uri="{FF2B5EF4-FFF2-40B4-BE49-F238E27FC236}">
                <a16:creationId xmlns:a16="http://schemas.microsoft.com/office/drawing/2014/main" id="{43BBF3D1-1174-488B-9808-AAE06963DA52}"/>
              </a:ext>
            </a:extLst>
          </p:cNvPr>
          <p:cNvSpPr/>
          <p:nvPr/>
        </p:nvSpPr>
        <p:spPr bwMode="auto">
          <a:xfrm>
            <a:off x="3302901" y="3767644"/>
            <a:ext cx="1687963"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Click on image for more details</a:t>
            </a:r>
          </a:p>
        </p:txBody>
      </p:sp>
      <p:sp>
        <p:nvSpPr>
          <p:cNvPr id="18" name="Rectangle 17">
            <a:extLst>
              <a:ext uri="{FF2B5EF4-FFF2-40B4-BE49-F238E27FC236}">
                <a16:creationId xmlns:a16="http://schemas.microsoft.com/office/drawing/2014/main" id="{98FADDD7-37A4-4869-8455-9562BD068BAE}"/>
              </a:ext>
            </a:extLst>
          </p:cNvPr>
          <p:cNvSpPr/>
          <p:nvPr/>
        </p:nvSpPr>
        <p:spPr bwMode="auto">
          <a:xfrm>
            <a:off x="3302901" y="6091765"/>
            <a:ext cx="1687962"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Click on image for more details</a:t>
            </a:r>
          </a:p>
        </p:txBody>
      </p:sp>
      <p:sp>
        <p:nvSpPr>
          <p:cNvPr id="19" name="Rectangle 18">
            <a:extLst>
              <a:ext uri="{FF2B5EF4-FFF2-40B4-BE49-F238E27FC236}">
                <a16:creationId xmlns:a16="http://schemas.microsoft.com/office/drawing/2014/main" id="{98D183DE-4D46-455C-B1D6-D3E116D2AEA9}"/>
              </a:ext>
            </a:extLst>
          </p:cNvPr>
          <p:cNvSpPr/>
          <p:nvPr/>
        </p:nvSpPr>
        <p:spPr bwMode="auto">
          <a:xfrm>
            <a:off x="6452379" y="6091765"/>
            <a:ext cx="1687962"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Click on image for more details</a:t>
            </a:r>
          </a:p>
        </p:txBody>
      </p:sp>
      <p:sp>
        <p:nvSpPr>
          <p:cNvPr id="20" name="Rectangle 19">
            <a:extLst>
              <a:ext uri="{FF2B5EF4-FFF2-40B4-BE49-F238E27FC236}">
                <a16:creationId xmlns:a16="http://schemas.microsoft.com/office/drawing/2014/main" id="{D28B0410-5F78-4332-98CF-1C5B9C253142}"/>
              </a:ext>
            </a:extLst>
          </p:cNvPr>
          <p:cNvSpPr/>
          <p:nvPr/>
        </p:nvSpPr>
        <p:spPr bwMode="auto">
          <a:xfrm>
            <a:off x="8927207" y="1801008"/>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marR="0" lvl="0" indent="0" algn="l"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Incentive/Offer</a:t>
            </a:r>
          </a:p>
        </p:txBody>
      </p:sp>
      <p:sp>
        <p:nvSpPr>
          <p:cNvPr id="21" name="Rectangle 20">
            <a:extLst>
              <a:ext uri="{FF2B5EF4-FFF2-40B4-BE49-F238E27FC236}">
                <a16:creationId xmlns:a16="http://schemas.microsoft.com/office/drawing/2014/main" id="{3150A6E3-8BF2-4056-8452-86B81EA3D8BF}"/>
              </a:ext>
            </a:extLst>
          </p:cNvPr>
          <p:cNvSpPr/>
          <p:nvPr/>
        </p:nvSpPr>
        <p:spPr bwMode="auto">
          <a:xfrm>
            <a:off x="8927207" y="2058919"/>
            <a:ext cx="3037262" cy="19434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91440" rtlCol="0" fromWordArt="0" anchor="t" anchorCtr="0" forceAA="0" compatLnSpc="1">
            <a:prstTxWarp prst="textNoShape">
              <a:avLst/>
            </a:prstTxWarp>
            <a:noAutofit/>
          </a:bodyPr>
          <a:lstStyle/>
          <a:p>
            <a:pPr marL="0" marR="0" lvl="1" indent="0" algn="l" defTabSz="81602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70C0"/>
              </a:solidFill>
              <a:effectLst/>
              <a:uLnTx/>
              <a:uFillTx/>
              <a:latin typeface="Segoe UI Semilight" panose="020B0402040204020203" pitchFamily="34" charset="0"/>
              <a:ea typeface="+mn-ea"/>
              <a:cs typeface="Segoe UI Semilight" panose="020B0402040204020203" pitchFamily="34" charset="0"/>
            </a:endParaRPr>
          </a:p>
        </p:txBody>
      </p:sp>
      <p:sp>
        <p:nvSpPr>
          <p:cNvPr id="22" name="Rectangle 21">
            <a:extLst>
              <a:ext uri="{FF2B5EF4-FFF2-40B4-BE49-F238E27FC236}">
                <a16:creationId xmlns:a16="http://schemas.microsoft.com/office/drawing/2014/main" id="{CFFF6DD4-9ABC-4EA5-AD3E-67BF599D111D}"/>
              </a:ext>
            </a:extLst>
          </p:cNvPr>
          <p:cNvSpPr/>
          <p:nvPr/>
        </p:nvSpPr>
        <p:spPr bwMode="auto">
          <a:xfrm>
            <a:off x="8927207" y="4387517"/>
            <a:ext cx="3037262" cy="19432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3" name="Oval 22">
            <a:extLst>
              <a:ext uri="{FF2B5EF4-FFF2-40B4-BE49-F238E27FC236}">
                <a16:creationId xmlns:a16="http://schemas.microsoft.com/office/drawing/2014/main" id="{1A02B2A4-66E6-4D68-9144-FFC9396F44B5}"/>
              </a:ext>
            </a:extLst>
          </p:cNvPr>
          <p:cNvSpPr/>
          <p:nvPr/>
        </p:nvSpPr>
        <p:spPr bwMode="auto">
          <a:xfrm>
            <a:off x="8972388" y="1839921"/>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3</a:t>
            </a:r>
          </a:p>
        </p:txBody>
      </p:sp>
      <p:sp>
        <p:nvSpPr>
          <p:cNvPr id="24" name="Rectangle 23">
            <a:extLst>
              <a:ext uri="{FF2B5EF4-FFF2-40B4-BE49-F238E27FC236}">
                <a16:creationId xmlns:a16="http://schemas.microsoft.com/office/drawing/2014/main" id="{220D6073-AF8C-4ED2-89E3-878B0BE7F98E}"/>
              </a:ext>
            </a:extLst>
          </p:cNvPr>
          <p:cNvSpPr/>
          <p:nvPr/>
        </p:nvSpPr>
        <p:spPr bwMode="auto">
          <a:xfrm>
            <a:off x="8927207" y="4128849"/>
            <a:ext cx="3037262" cy="2586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171450" marR="0" lvl="0" indent="0" algn="l"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rPr>
              <a:t>Enablement</a:t>
            </a:r>
          </a:p>
        </p:txBody>
      </p:sp>
      <p:sp>
        <p:nvSpPr>
          <p:cNvPr id="25" name="Oval 24">
            <a:extLst>
              <a:ext uri="{FF2B5EF4-FFF2-40B4-BE49-F238E27FC236}">
                <a16:creationId xmlns:a16="http://schemas.microsoft.com/office/drawing/2014/main" id="{6F55D08D-5EA0-478B-85C4-B2D4C876317D}"/>
              </a:ext>
            </a:extLst>
          </p:cNvPr>
          <p:cNvSpPr/>
          <p:nvPr/>
        </p:nvSpPr>
        <p:spPr bwMode="auto">
          <a:xfrm>
            <a:off x="8972388" y="4167762"/>
            <a:ext cx="183057" cy="1808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5720" rIns="93260" bIns="4663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6</a:t>
            </a:r>
          </a:p>
        </p:txBody>
      </p:sp>
      <p:sp>
        <p:nvSpPr>
          <p:cNvPr id="26" name="Rectangle 25">
            <a:extLst>
              <a:ext uri="{FF2B5EF4-FFF2-40B4-BE49-F238E27FC236}">
                <a16:creationId xmlns:a16="http://schemas.microsoft.com/office/drawing/2014/main" id="{E705F009-521B-4CEC-A446-4DEB8DF82489}"/>
              </a:ext>
            </a:extLst>
          </p:cNvPr>
          <p:cNvSpPr/>
          <p:nvPr/>
        </p:nvSpPr>
        <p:spPr bwMode="auto">
          <a:xfrm>
            <a:off x="9601856" y="6091765"/>
            <a:ext cx="1687962"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Click on image for more details</a:t>
            </a:r>
          </a:p>
        </p:txBody>
      </p:sp>
      <p:sp>
        <p:nvSpPr>
          <p:cNvPr id="29" name="Rectangle 28">
            <a:extLst>
              <a:ext uri="{FF2B5EF4-FFF2-40B4-BE49-F238E27FC236}">
                <a16:creationId xmlns:a16="http://schemas.microsoft.com/office/drawing/2014/main" id="{2FB6DC4F-8617-4CAF-A28D-3E3335369271}"/>
              </a:ext>
            </a:extLst>
          </p:cNvPr>
          <p:cNvSpPr/>
          <p:nvPr/>
        </p:nvSpPr>
        <p:spPr bwMode="auto">
          <a:xfrm>
            <a:off x="9601857" y="3767644"/>
            <a:ext cx="1687963" cy="153888"/>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non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Click on image for more details</a:t>
            </a:r>
          </a:p>
        </p:txBody>
      </p:sp>
      <p:sp>
        <p:nvSpPr>
          <p:cNvPr id="33" name="Rectangle 32">
            <a:extLst>
              <a:ext uri="{FF2B5EF4-FFF2-40B4-BE49-F238E27FC236}">
                <a16:creationId xmlns:a16="http://schemas.microsoft.com/office/drawing/2014/main" id="{7FE97D59-7787-4726-97AD-BF510D702F25}"/>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4" name="Rectangle 33">
            <a:extLst>
              <a:ext uri="{FF2B5EF4-FFF2-40B4-BE49-F238E27FC236}">
                <a16:creationId xmlns:a16="http://schemas.microsoft.com/office/drawing/2014/main" id="{9CCCB77B-804F-4957-8EF0-C9112F4236A7}"/>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36" name="Rectangle 35">
            <a:hlinkClick r:id="rId2" action="ppaction://hlinksldjump"/>
            <a:extLst>
              <a:ext uri="{FF2B5EF4-FFF2-40B4-BE49-F238E27FC236}">
                <a16:creationId xmlns:a16="http://schemas.microsoft.com/office/drawing/2014/main" id="{993399F2-812B-4AAD-AE8D-7BAA159020D4}"/>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41" name="Rectangle 40">
            <a:hlinkClick r:id="rId3" action="ppaction://hlinksldjump"/>
            <a:extLst>
              <a:ext uri="{FF2B5EF4-FFF2-40B4-BE49-F238E27FC236}">
                <a16:creationId xmlns:a16="http://schemas.microsoft.com/office/drawing/2014/main" id="{9A865120-2B74-44BB-BE3B-A43E7E4D6F10}"/>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45" name="Rectangle 44">
            <a:extLst>
              <a:ext uri="{FF2B5EF4-FFF2-40B4-BE49-F238E27FC236}">
                <a16:creationId xmlns:a16="http://schemas.microsoft.com/office/drawing/2014/main" id="{26C6B394-D865-4608-9389-A79C62A1CC33}"/>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9" name="Isosceles Triangle 48">
            <a:hlinkClick r:id="rId4" action="ppaction://hlinksldjump"/>
            <a:extLst>
              <a:ext uri="{FF2B5EF4-FFF2-40B4-BE49-F238E27FC236}">
                <a16:creationId xmlns:a16="http://schemas.microsoft.com/office/drawing/2014/main" id="{DFA42474-901E-45C1-BA1B-88781C833A80}"/>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53" name="Rectangle 52">
            <a:hlinkClick r:id="rId5" action="ppaction://hlinksldjump"/>
            <a:extLst>
              <a:ext uri="{FF2B5EF4-FFF2-40B4-BE49-F238E27FC236}">
                <a16:creationId xmlns:a16="http://schemas.microsoft.com/office/drawing/2014/main" id="{CA54888C-1FDB-4996-BB38-A1E23639E649}"/>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54" name="Rectangle 53">
            <a:hlinkClick r:id="rId3" action="ppaction://hlinksldjump"/>
            <a:extLst>
              <a:ext uri="{FF2B5EF4-FFF2-40B4-BE49-F238E27FC236}">
                <a16:creationId xmlns:a16="http://schemas.microsoft.com/office/drawing/2014/main" id="{57A15AC7-DC97-4E5B-B332-7CE3A9F45E4C}"/>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56" name="Rectangle 55">
            <a:hlinkClick r:id="rId6" action="ppaction://hlinksldjump"/>
            <a:extLst>
              <a:ext uri="{FF2B5EF4-FFF2-40B4-BE49-F238E27FC236}">
                <a16:creationId xmlns:a16="http://schemas.microsoft.com/office/drawing/2014/main" id="{A7157805-4605-4371-A36F-EB7480E831EC}"/>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57" name="Rectangle 56">
            <a:hlinkClick r:id="rId5" action="ppaction://hlinksldjump"/>
            <a:extLst>
              <a:ext uri="{FF2B5EF4-FFF2-40B4-BE49-F238E27FC236}">
                <a16:creationId xmlns:a16="http://schemas.microsoft.com/office/drawing/2014/main" id="{4F72A8C2-DFAB-4DA1-9A27-9504B96E33D7}"/>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58" name="Rectangle 57">
            <a:hlinkClick r:id="rId7" action="ppaction://hlinksldjump"/>
            <a:extLst>
              <a:ext uri="{FF2B5EF4-FFF2-40B4-BE49-F238E27FC236}">
                <a16:creationId xmlns:a16="http://schemas.microsoft.com/office/drawing/2014/main" id="{07B7E16A-337A-4CE9-9EDC-F44D2814AE28}"/>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59" name="Rectangle 58">
            <a:hlinkClick r:id="rId3" action="ppaction://hlinksldjump"/>
            <a:extLst>
              <a:ext uri="{FF2B5EF4-FFF2-40B4-BE49-F238E27FC236}">
                <a16:creationId xmlns:a16="http://schemas.microsoft.com/office/drawing/2014/main" id="{B30138DA-8E4D-4E42-8650-B1B0D2850914}"/>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11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Windows Server on Azure </a:t>
            </a:r>
          </a:p>
        </p:txBody>
      </p:sp>
      <p:sp>
        <p:nvSpPr>
          <p:cNvPr id="60" name="Rectangle 59">
            <a:hlinkClick r:id="rId8" action="ppaction://hlinksldjump"/>
            <a:extLst>
              <a:ext uri="{FF2B5EF4-FFF2-40B4-BE49-F238E27FC236}">
                <a16:creationId xmlns:a16="http://schemas.microsoft.com/office/drawing/2014/main" id="{68A29BC7-560A-4511-A38D-B2D13BC968F1}"/>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61" name="Rectangle 60">
            <a:hlinkClick r:id="rId9" action="ppaction://hlinksldjump"/>
            <a:extLst>
              <a:ext uri="{FF2B5EF4-FFF2-40B4-BE49-F238E27FC236}">
                <a16:creationId xmlns:a16="http://schemas.microsoft.com/office/drawing/2014/main" id="{71C84A15-47C9-450E-AF23-76B139FD6BB2}"/>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62" name="Rectangle 61">
            <a:hlinkClick r:id="rId10" action="ppaction://hlinksldjump"/>
            <a:extLst>
              <a:ext uri="{FF2B5EF4-FFF2-40B4-BE49-F238E27FC236}">
                <a16:creationId xmlns:a16="http://schemas.microsoft.com/office/drawing/2014/main" id="{5277900F-54B4-426B-A8A1-6643A2B044AD}"/>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63" name="Rectangle 62">
            <a:hlinkClick r:id="rId11" action="ppaction://hlinksldjump"/>
            <a:extLst>
              <a:ext uri="{FF2B5EF4-FFF2-40B4-BE49-F238E27FC236}">
                <a16:creationId xmlns:a16="http://schemas.microsoft.com/office/drawing/2014/main" id="{52DBB67A-C811-40E3-9FB6-6B8B7AE99DC5}"/>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64" name="Rectangle 63">
            <a:hlinkClick r:id="rId12" action="ppaction://hlinksldjump"/>
            <a:extLst>
              <a:ext uri="{FF2B5EF4-FFF2-40B4-BE49-F238E27FC236}">
                <a16:creationId xmlns:a16="http://schemas.microsoft.com/office/drawing/2014/main" id="{B841969E-E43B-45CD-964B-D49C599653C1}"/>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65" name="Rectangle 64">
            <a:hlinkClick r:id="rId13" action="ppaction://hlinksldjump"/>
            <a:extLst>
              <a:ext uri="{FF2B5EF4-FFF2-40B4-BE49-F238E27FC236}">
                <a16:creationId xmlns:a16="http://schemas.microsoft.com/office/drawing/2014/main" id="{EA8B0BB8-E132-4E16-9268-02ED75072FB4}"/>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66" name="Isosceles Triangle 65">
            <a:hlinkClick r:id="rId4" action="ppaction://hlinksldjump"/>
            <a:extLst>
              <a:ext uri="{FF2B5EF4-FFF2-40B4-BE49-F238E27FC236}">
                <a16:creationId xmlns:a16="http://schemas.microsoft.com/office/drawing/2014/main" id="{69B968A2-7144-46F2-BCA9-D5637DA86100}"/>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pic>
        <p:nvPicPr>
          <p:cNvPr id="27" name="Picture 26">
            <a:extLst>
              <a:ext uri="{FF2B5EF4-FFF2-40B4-BE49-F238E27FC236}">
                <a16:creationId xmlns:a16="http://schemas.microsoft.com/office/drawing/2014/main" id="{F459B154-C60A-4858-B3A9-A554F9DC0A91}"/>
              </a:ext>
            </a:extLst>
          </p:cNvPr>
          <p:cNvPicPr>
            <a:picLocks noChangeAspect="1"/>
          </p:cNvPicPr>
          <p:nvPr/>
        </p:nvPicPr>
        <p:blipFill>
          <a:blip r:embed="rId14"/>
          <a:stretch>
            <a:fillRect/>
          </a:stretch>
        </p:blipFill>
        <p:spPr>
          <a:xfrm>
            <a:off x="3023746" y="2099832"/>
            <a:ext cx="2441516" cy="1664092"/>
          </a:xfrm>
          <a:prstGeom prst="rect">
            <a:avLst/>
          </a:prstGeom>
        </p:spPr>
      </p:pic>
      <p:pic>
        <p:nvPicPr>
          <p:cNvPr id="46" name="Picture 45">
            <a:extLst>
              <a:ext uri="{FF2B5EF4-FFF2-40B4-BE49-F238E27FC236}">
                <a16:creationId xmlns:a16="http://schemas.microsoft.com/office/drawing/2014/main" id="{487D3941-4F33-43BB-A0A9-C1E70241143E}"/>
              </a:ext>
            </a:extLst>
          </p:cNvPr>
          <p:cNvPicPr>
            <a:picLocks noChangeAspect="1"/>
          </p:cNvPicPr>
          <p:nvPr/>
        </p:nvPicPr>
        <p:blipFill>
          <a:blip r:embed="rId15"/>
          <a:stretch>
            <a:fillRect/>
          </a:stretch>
        </p:blipFill>
        <p:spPr>
          <a:xfrm>
            <a:off x="6098740" y="4426425"/>
            <a:ext cx="2392132" cy="1639240"/>
          </a:xfrm>
          <a:prstGeom prst="rect">
            <a:avLst/>
          </a:prstGeom>
        </p:spPr>
      </p:pic>
      <p:pic>
        <p:nvPicPr>
          <p:cNvPr id="68" name="Picture 67">
            <a:hlinkClick r:id="rId6" action="ppaction://hlinksldjump"/>
            <a:extLst>
              <a:ext uri="{FF2B5EF4-FFF2-40B4-BE49-F238E27FC236}">
                <a16:creationId xmlns:a16="http://schemas.microsoft.com/office/drawing/2014/main" id="{4C2C0B43-4D63-4B2E-A3C6-41F3D8929355}"/>
              </a:ext>
            </a:extLst>
          </p:cNvPr>
          <p:cNvPicPr>
            <a:picLocks noChangeAspect="1"/>
          </p:cNvPicPr>
          <p:nvPr/>
        </p:nvPicPr>
        <p:blipFill>
          <a:blip r:embed="rId16"/>
          <a:stretch>
            <a:fillRect/>
          </a:stretch>
        </p:blipFill>
        <p:spPr>
          <a:xfrm>
            <a:off x="3037016" y="4513984"/>
            <a:ext cx="2225902" cy="1521896"/>
          </a:xfrm>
          <a:prstGeom prst="rect">
            <a:avLst/>
          </a:prstGeom>
        </p:spPr>
      </p:pic>
      <p:pic>
        <p:nvPicPr>
          <p:cNvPr id="69" name="Picture 68">
            <a:hlinkClick r:id="rId13" action="ppaction://hlinksldjump"/>
            <a:extLst>
              <a:ext uri="{FF2B5EF4-FFF2-40B4-BE49-F238E27FC236}">
                <a16:creationId xmlns:a16="http://schemas.microsoft.com/office/drawing/2014/main" id="{9EB68342-848F-4E98-94B5-15B8FF0F24EC}"/>
              </a:ext>
            </a:extLst>
          </p:cNvPr>
          <p:cNvPicPr>
            <a:picLocks noChangeAspect="1"/>
          </p:cNvPicPr>
          <p:nvPr/>
        </p:nvPicPr>
        <p:blipFill>
          <a:blip r:embed="rId17"/>
          <a:stretch>
            <a:fillRect/>
          </a:stretch>
        </p:blipFill>
        <p:spPr>
          <a:xfrm>
            <a:off x="9344927" y="2156513"/>
            <a:ext cx="2293324" cy="1570107"/>
          </a:xfrm>
          <a:prstGeom prst="rect">
            <a:avLst/>
          </a:prstGeom>
        </p:spPr>
      </p:pic>
      <p:pic>
        <p:nvPicPr>
          <p:cNvPr id="28" name="Picture 27">
            <a:hlinkClick r:id="rId7" action="ppaction://hlinksldjump"/>
            <a:extLst>
              <a:ext uri="{FF2B5EF4-FFF2-40B4-BE49-F238E27FC236}">
                <a16:creationId xmlns:a16="http://schemas.microsoft.com/office/drawing/2014/main" id="{074B8E31-74F7-4541-8AF3-620634B72804}"/>
              </a:ext>
            </a:extLst>
          </p:cNvPr>
          <p:cNvPicPr>
            <a:picLocks noChangeAspect="1"/>
          </p:cNvPicPr>
          <p:nvPr/>
        </p:nvPicPr>
        <p:blipFill>
          <a:blip r:embed="rId18"/>
          <a:stretch>
            <a:fillRect/>
          </a:stretch>
        </p:blipFill>
        <p:spPr>
          <a:xfrm>
            <a:off x="9344927" y="4502981"/>
            <a:ext cx="2141756" cy="1459450"/>
          </a:xfrm>
          <a:prstGeom prst="rect">
            <a:avLst/>
          </a:prstGeom>
        </p:spPr>
      </p:pic>
      <p:grpSp>
        <p:nvGrpSpPr>
          <p:cNvPr id="70" name="Group 69">
            <a:extLst>
              <a:ext uri="{FF2B5EF4-FFF2-40B4-BE49-F238E27FC236}">
                <a16:creationId xmlns:a16="http://schemas.microsoft.com/office/drawing/2014/main" id="{89DF190F-C658-479A-A9D4-8584E6BCD6A3}"/>
              </a:ext>
            </a:extLst>
          </p:cNvPr>
          <p:cNvGrpSpPr/>
          <p:nvPr/>
        </p:nvGrpSpPr>
        <p:grpSpPr>
          <a:xfrm>
            <a:off x="13574" y="5919357"/>
            <a:ext cx="2182973" cy="725740"/>
            <a:chOff x="-3478" y="6262664"/>
            <a:chExt cx="2207104" cy="725740"/>
          </a:xfrm>
        </p:grpSpPr>
        <p:sp>
          <p:nvSpPr>
            <p:cNvPr id="71" name="Rectangle 70">
              <a:extLst>
                <a:ext uri="{FF2B5EF4-FFF2-40B4-BE49-F238E27FC236}">
                  <a16:creationId xmlns:a16="http://schemas.microsoft.com/office/drawing/2014/main" id="{18BFFB7F-B93A-414A-8003-EDED4B64DD02}"/>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72" name="Picture 71">
              <a:extLst>
                <a:ext uri="{FF2B5EF4-FFF2-40B4-BE49-F238E27FC236}">
                  <a16:creationId xmlns:a16="http://schemas.microsoft.com/office/drawing/2014/main" id="{000A7EB9-09F4-49CE-9676-48A6906EEACF}"/>
                </a:ext>
              </a:extLst>
            </p:cNvPr>
            <p:cNvPicPr>
              <a:picLocks noChangeAspect="1"/>
            </p:cNvPicPr>
            <p:nvPr/>
          </p:nvPicPr>
          <p:blipFill>
            <a:blip r:embed="rId19"/>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8711881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8B78C7BF-8FA9-4225-A863-CA29E0F515BC}"/>
              </a:ext>
            </a:extLst>
          </p:cNvPr>
          <p:cNvSpPr/>
          <p:nvPr/>
        </p:nvSpPr>
        <p:spPr>
          <a:xfrm>
            <a:off x="5295014" y="5444481"/>
            <a:ext cx="6674735" cy="840033"/>
          </a:xfrm>
          <a:prstGeom prst="rect">
            <a:avLst/>
          </a:prstGeom>
          <a:ln>
            <a:solidFill>
              <a:schemeClr val="bg1">
                <a:lumMod val="85000"/>
              </a:schemeClr>
            </a:solidFill>
          </a:ln>
        </p:spPr>
        <p:txBody>
          <a:bodyPr wrap="square" anchor="ctr">
            <a:noAutofit/>
          </a:bodyPr>
          <a:lstStyle/>
          <a:p>
            <a:pPr marL="142875" marR="0" lvl="0" indent="-142875"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Extended Support for SQL Server 2008 and 2008 R2 will end on July 9, 2019.</a:t>
            </a:r>
          </a:p>
          <a:p>
            <a:pPr marL="142875" marR="0" lvl="0" indent="-142875"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Extended Support for Windows Server 2008 and 2008 R2 will end on</a:t>
            </a:r>
            <a:br>
              <a:rPr kumimoji="0" lang="en-GB" sz="14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br>
            <a:r>
              <a:rPr kumimoji="0" lang="en-GB" sz="14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rPr>
              <a:t>January 14, 2020. </a:t>
            </a:r>
          </a:p>
        </p:txBody>
      </p:sp>
      <p:sp>
        <p:nvSpPr>
          <p:cNvPr id="2" name="Title 1">
            <a:extLst>
              <a:ext uri="{FF2B5EF4-FFF2-40B4-BE49-F238E27FC236}">
                <a16:creationId xmlns:a16="http://schemas.microsoft.com/office/drawing/2014/main" id="{B5246F77-88EE-46D6-B788-43B7C6FF123B}"/>
              </a:ext>
            </a:extLst>
          </p:cNvPr>
          <p:cNvSpPr>
            <a:spLocks noGrp="1"/>
          </p:cNvSpPr>
          <p:nvPr>
            <p:ph type="title"/>
          </p:nvPr>
        </p:nvSpPr>
        <p:spPr/>
        <p:txBody>
          <a:bodyPr/>
          <a:lstStyle/>
          <a:p>
            <a:r>
              <a:rPr lang="en-US"/>
              <a:t>Value Proposition: Windows Server on Azure (1/3) </a:t>
            </a:r>
            <a:br>
              <a:rPr lang="en-US"/>
            </a:br>
            <a:r>
              <a:rPr lang="en-US" sz="2200" spc="0"/>
              <a:t>What is EOS and why is it important?</a:t>
            </a:r>
          </a:p>
        </p:txBody>
      </p:sp>
      <p:sp>
        <p:nvSpPr>
          <p:cNvPr id="4" name="Rectangle 3">
            <a:extLst>
              <a:ext uri="{FF2B5EF4-FFF2-40B4-BE49-F238E27FC236}">
                <a16:creationId xmlns:a16="http://schemas.microsoft.com/office/drawing/2014/main" id="{7C57E2F2-1060-40AF-9247-109F09AD0AF1}"/>
              </a:ext>
            </a:extLst>
          </p:cNvPr>
          <p:cNvSpPr/>
          <p:nvPr/>
        </p:nvSpPr>
        <p:spPr>
          <a:xfrm>
            <a:off x="2408238" y="1386818"/>
            <a:ext cx="9561512" cy="738664"/>
          </a:xfrm>
          <a:prstGeom prst="rect">
            <a:avLst/>
          </a:prstGeom>
          <a:noFill/>
          <a:ln>
            <a:noFill/>
          </a:ln>
        </p:spPr>
        <p:txBody>
          <a:bodyPr wrap="square" lIns="0" tIns="0" rIns="0" bIns="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16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End of extended support period means there will be no Microsoft patches or security updates for WS/SQL 2008/R2, which may lead to security and compliance issues and expose customers’ applications and business to significant security risks. </a:t>
            </a:r>
          </a:p>
        </p:txBody>
      </p:sp>
      <p:sp>
        <p:nvSpPr>
          <p:cNvPr id="5" name="Rectangle 4">
            <a:extLst>
              <a:ext uri="{FF2B5EF4-FFF2-40B4-BE49-F238E27FC236}">
                <a16:creationId xmlns:a16="http://schemas.microsoft.com/office/drawing/2014/main" id="{66BD1000-64E7-4A36-ABB4-56B836C6D1D9}"/>
              </a:ext>
            </a:extLst>
          </p:cNvPr>
          <p:cNvSpPr/>
          <p:nvPr/>
        </p:nvSpPr>
        <p:spPr>
          <a:xfrm>
            <a:off x="2408239" y="2253011"/>
            <a:ext cx="9561512" cy="3063942"/>
          </a:xfrm>
          <a:prstGeom prst="rect">
            <a:avLst/>
          </a:prstGeom>
          <a:ln>
            <a:solidFill>
              <a:schemeClr val="bg1">
                <a:lumMod val="85000"/>
              </a:schemeClr>
            </a:solidFill>
          </a:ln>
        </p:spPr>
        <p:txBody>
          <a:bodyPr wrap="square">
            <a:noAutofit/>
          </a:bodyPr>
          <a:lstStyle/>
          <a:p>
            <a:pPr marL="142875" marR="0" lvl="0" indent="-142875" algn="l" defTabSz="914400" rtl="0" eaLnBrk="1" fontAlgn="auto" latinLnBrk="0" hangingPunct="1">
              <a:lnSpc>
                <a:spcPct val="100000"/>
              </a:lnSpc>
              <a:spcBef>
                <a:spcPts val="100"/>
              </a:spcBef>
              <a:spcAft>
                <a:spcPts val="200"/>
              </a:spcAft>
              <a:buClrTx/>
              <a:buSzTx/>
              <a:buFont typeface="Wingdings" panose="05000000000000000000" pitchFamily="2" charset="2"/>
              <a:buChar char=""/>
              <a:tabLst/>
              <a:defRPr/>
            </a:pPr>
            <a:endParaRPr kumimoji="0" lang="en-IN" sz="1400" b="0" i="0" u="none" strike="noStrike" kern="1200" cap="none" spc="0" normalizeH="0" baseline="0" noProof="0">
              <a:ln>
                <a:noFill/>
              </a:ln>
              <a:solidFill>
                <a:srgbClr val="353535"/>
              </a:solidFill>
              <a:effectLst/>
              <a:uLnTx/>
              <a:uFillTx/>
              <a:latin typeface="Segoe UI Semilight"/>
              <a:ea typeface="+mn-ea"/>
              <a:cs typeface="Segoe UI" panose="020B0502040204020203" pitchFamily="34" charset="0"/>
            </a:endParaRPr>
          </a:p>
        </p:txBody>
      </p:sp>
      <p:grpSp>
        <p:nvGrpSpPr>
          <p:cNvPr id="118" name="Group 117">
            <a:extLst>
              <a:ext uri="{FF2B5EF4-FFF2-40B4-BE49-F238E27FC236}">
                <a16:creationId xmlns:a16="http://schemas.microsoft.com/office/drawing/2014/main" id="{A608B402-BE66-4EBB-9703-243989AA966A}"/>
              </a:ext>
            </a:extLst>
          </p:cNvPr>
          <p:cNvGrpSpPr/>
          <p:nvPr/>
        </p:nvGrpSpPr>
        <p:grpSpPr>
          <a:xfrm>
            <a:off x="2609718" y="2434396"/>
            <a:ext cx="9158555" cy="830997"/>
            <a:chOff x="2744681" y="2295500"/>
            <a:chExt cx="9158555" cy="830997"/>
          </a:xfrm>
        </p:grpSpPr>
        <p:sp>
          <p:nvSpPr>
            <p:cNvPr id="69" name="Rectangle 68">
              <a:extLst>
                <a:ext uri="{FF2B5EF4-FFF2-40B4-BE49-F238E27FC236}">
                  <a16:creationId xmlns:a16="http://schemas.microsoft.com/office/drawing/2014/main" id="{2108061B-9215-4A38-B669-7750FCE14E76}"/>
                </a:ext>
              </a:extLst>
            </p:cNvPr>
            <p:cNvSpPr/>
            <p:nvPr/>
          </p:nvSpPr>
          <p:spPr bwMode="auto">
            <a:xfrm>
              <a:off x="3668016" y="2295500"/>
              <a:ext cx="1901952" cy="830997"/>
            </a:xfrm>
            <a:prstGeom prst="rect">
              <a:avLst/>
            </a:prstGeom>
            <a:noFill/>
            <a:ln w="9525" cap="flat" cmpd="sng" algn="ctr">
              <a:noFill/>
              <a:prstDash val="solid"/>
              <a:headEnd type="none" w="med" len="med"/>
              <a:tailEnd type="none" w="med" len="med"/>
            </a:ln>
            <a:effectLst/>
          </p:spPr>
          <p:txBody>
            <a:bodyPr wrap="square" lIns="0" tIns="0" rIns="0" bIns="0">
              <a:spAutoFit/>
            </a:bodyPr>
            <a:lstStyle/>
            <a:p>
              <a:pPr marL="0" marR="0" lvl="0" indent="0" algn="l" defTabSz="914049" rtl="0" eaLnBrk="1" fontAlgn="auto" latinLnBrk="0" hangingPunct="1">
                <a:lnSpc>
                  <a:spcPct val="90000"/>
                </a:lnSpc>
                <a:spcBef>
                  <a:spcPts val="0"/>
                </a:spcBef>
                <a:spcAft>
                  <a:spcPts val="588"/>
                </a:spcAft>
                <a:buClrTx/>
                <a:buSzTx/>
                <a:buFontTx/>
                <a:buNone/>
                <a:tabLst/>
                <a:defRPr/>
              </a:pPr>
              <a:r>
                <a:rPr kumimoji="0" lang="en-US" sz="3200" b="1" i="0" u="none" strike="noStrike" kern="1200" cap="none" spc="-100" normalizeH="0" baseline="0" noProof="0">
                  <a:ln w="3175">
                    <a:noFill/>
                  </a:ln>
                  <a:solidFill>
                    <a:srgbClr val="0078D7"/>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t>4.2B</a:t>
              </a:r>
              <a:br>
                <a:rPr kumimoji="0" lang="en-US" sz="3200" b="1" i="0" u="none" strike="noStrike" kern="1200" cap="none" spc="-100" normalizeH="0" baseline="0" noProof="0">
                  <a:ln w="3175">
                    <a:noFill/>
                  </a:ln>
                  <a:solidFill>
                    <a:srgbClr val="0078D7"/>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kumimoji="0" lang="en-US" sz="1400" b="0" i="0" u="none" strike="noStrike" kern="1200" cap="none" spc="0" normalizeH="0" baseline="0" noProof="0">
                  <a:ln>
                    <a:noFill/>
                  </a:ln>
                  <a:solidFill>
                    <a:srgbClr val="505050"/>
                  </a:soli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records stolen by hackers in 2016</a:t>
              </a:r>
            </a:p>
          </p:txBody>
        </p:sp>
        <p:grpSp>
          <p:nvGrpSpPr>
            <p:cNvPr id="70" name="Group 69">
              <a:extLst>
                <a:ext uri="{FF2B5EF4-FFF2-40B4-BE49-F238E27FC236}">
                  <a16:creationId xmlns:a16="http://schemas.microsoft.com/office/drawing/2014/main" id="{5E247FD4-33BE-461F-BB79-2BEEBA441745}"/>
                </a:ext>
              </a:extLst>
            </p:cNvPr>
            <p:cNvGrpSpPr/>
            <p:nvPr/>
          </p:nvGrpSpPr>
          <p:grpSpPr>
            <a:xfrm>
              <a:off x="2744681" y="2362382"/>
              <a:ext cx="748397" cy="697233"/>
              <a:chOff x="805857" y="2131159"/>
              <a:chExt cx="748397" cy="697233"/>
            </a:xfrm>
          </p:grpSpPr>
          <p:grpSp>
            <p:nvGrpSpPr>
              <p:cNvPr id="71" name="Group 70">
                <a:extLst>
                  <a:ext uri="{FF2B5EF4-FFF2-40B4-BE49-F238E27FC236}">
                    <a16:creationId xmlns:a16="http://schemas.microsoft.com/office/drawing/2014/main" id="{B7437564-D89E-424B-9CDB-1AD54DCA22CE}"/>
                  </a:ext>
                </a:extLst>
              </p:cNvPr>
              <p:cNvGrpSpPr/>
              <p:nvPr/>
            </p:nvGrpSpPr>
            <p:grpSpPr>
              <a:xfrm>
                <a:off x="805857" y="2131159"/>
                <a:ext cx="469481" cy="618214"/>
                <a:chOff x="6429593" y="1799378"/>
                <a:chExt cx="1854227" cy="2441647"/>
              </a:xfrm>
            </p:grpSpPr>
            <p:sp>
              <p:nvSpPr>
                <p:cNvPr id="76" name="Freeform 5">
                  <a:extLst>
                    <a:ext uri="{FF2B5EF4-FFF2-40B4-BE49-F238E27FC236}">
                      <a16:creationId xmlns:a16="http://schemas.microsoft.com/office/drawing/2014/main" id="{3CE4F099-5176-40C6-8926-6AB5B939880E}"/>
                    </a:ext>
                  </a:extLst>
                </p:cNvPr>
                <p:cNvSpPr>
                  <a:spLocks noEditPoints="1"/>
                </p:cNvSpPr>
                <p:nvPr/>
              </p:nvSpPr>
              <p:spPr bwMode="auto">
                <a:xfrm>
                  <a:off x="6429593" y="2169277"/>
                  <a:ext cx="1854227" cy="2071748"/>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solidFill>
                  <a:srgbClr val="FFFFFF"/>
                </a:solid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7" name="Oval 5">
                  <a:extLst>
                    <a:ext uri="{FF2B5EF4-FFF2-40B4-BE49-F238E27FC236}">
                      <a16:creationId xmlns:a16="http://schemas.microsoft.com/office/drawing/2014/main" id="{04CA0AD4-A4FD-44CE-859B-3552ABB15B52}"/>
                    </a:ext>
                  </a:extLst>
                </p:cNvPr>
                <p:cNvSpPr/>
                <p:nvPr/>
              </p:nvSpPr>
              <p:spPr bwMode="auto">
                <a:xfrm>
                  <a:off x="6488539" y="2169280"/>
                  <a:ext cx="1736333" cy="551696"/>
                </a:xfrm>
                <a:custGeom>
                  <a:avLst/>
                  <a:gdLst>
                    <a:gd name="connsiteX0" fmla="*/ 0 w 932590"/>
                    <a:gd name="connsiteY0" fmla="*/ 97972 h 195943"/>
                    <a:gd name="connsiteX1" fmla="*/ 466295 w 932590"/>
                    <a:gd name="connsiteY1" fmla="*/ 0 h 195943"/>
                    <a:gd name="connsiteX2" fmla="*/ 932590 w 932590"/>
                    <a:gd name="connsiteY2" fmla="*/ 97972 h 195943"/>
                    <a:gd name="connsiteX3" fmla="*/ 466295 w 932590"/>
                    <a:gd name="connsiteY3" fmla="*/ 195944 h 195943"/>
                    <a:gd name="connsiteX4" fmla="*/ 0 w 932590"/>
                    <a:gd name="connsiteY4" fmla="*/ 97972 h 195943"/>
                    <a:gd name="connsiteX0" fmla="*/ 0 w 932590"/>
                    <a:gd name="connsiteY0" fmla="*/ 97972 h 243115"/>
                    <a:gd name="connsiteX1" fmla="*/ 466295 w 932590"/>
                    <a:gd name="connsiteY1" fmla="*/ 0 h 243115"/>
                    <a:gd name="connsiteX2" fmla="*/ 932590 w 932590"/>
                    <a:gd name="connsiteY2" fmla="*/ 97972 h 243115"/>
                    <a:gd name="connsiteX3" fmla="*/ 466295 w 932590"/>
                    <a:gd name="connsiteY3" fmla="*/ 243115 h 243115"/>
                    <a:gd name="connsiteX4" fmla="*/ 0 w 932590"/>
                    <a:gd name="connsiteY4" fmla="*/ 97972 h 24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90" h="243115">
                      <a:moveTo>
                        <a:pt x="0" y="97972"/>
                      </a:moveTo>
                      <a:cubicBezTo>
                        <a:pt x="0" y="57453"/>
                        <a:pt x="208767" y="0"/>
                        <a:pt x="466295" y="0"/>
                      </a:cubicBezTo>
                      <a:cubicBezTo>
                        <a:pt x="723823" y="0"/>
                        <a:pt x="932590" y="43864"/>
                        <a:pt x="932590" y="97972"/>
                      </a:cubicBezTo>
                      <a:cubicBezTo>
                        <a:pt x="932590" y="152080"/>
                        <a:pt x="723823" y="243115"/>
                        <a:pt x="466295" y="243115"/>
                      </a:cubicBezTo>
                      <a:cubicBezTo>
                        <a:pt x="208767" y="243115"/>
                        <a:pt x="0" y="138491"/>
                        <a:pt x="0" y="97972"/>
                      </a:cubicBezTo>
                      <a:close/>
                    </a:path>
                  </a:pathLst>
                </a:cu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8" name="Freeform: Shape 31">
                  <a:extLst>
                    <a:ext uri="{FF2B5EF4-FFF2-40B4-BE49-F238E27FC236}">
                      <a16:creationId xmlns:a16="http://schemas.microsoft.com/office/drawing/2014/main" id="{858AF36F-1DA8-44D2-A925-690BE6E4A5CF}"/>
                    </a:ext>
                  </a:extLst>
                </p:cNvPr>
                <p:cNvSpPr/>
                <p:nvPr/>
              </p:nvSpPr>
              <p:spPr bwMode="auto">
                <a:xfrm>
                  <a:off x="6865118" y="1799378"/>
                  <a:ext cx="983178" cy="585715"/>
                </a:xfrm>
                <a:custGeom>
                  <a:avLst/>
                  <a:gdLst>
                    <a:gd name="connsiteX0" fmla="*/ 119592 w 410029"/>
                    <a:gd name="connsiteY0" fmla="*/ 0 h 707572"/>
                    <a:gd name="connsiteX1" fmla="*/ 204157 w 410029"/>
                    <a:gd name="connsiteY1" fmla="*/ 103622 h 707572"/>
                    <a:gd name="connsiteX2" fmla="*/ 205015 w 410029"/>
                    <a:gd name="connsiteY2" fmla="*/ 107387 h 707572"/>
                    <a:gd name="connsiteX3" fmla="*/ 205873 w 410029"/>
                    <a:gd name="connsiteY3" fmla="*/ 103622 h 707572"/>
                    <a:gd name="connsiteX4" fmla="*/ 290437 w 410029"/>
                    <a:gd name="connsiteY4" fmla="*/ 0 h 707572"/>
                    <a:gd name="connsiteX5" fmla="*/ 410029 w 410029"/>
                    <a:gd name="connsiteY5" fmla="*/ 353786 h 707572"/>
                    <a:gd name="connsiteX6" fmla="*/ 290437 w 410029"/>
                    <a:gd name="connsiteY6" fmla="*/ 707572 h 707572"/>
                    <a:gd name="connsiteX7" fmla="*/ 205873 w 410029"/>
                    <a:gd name="connsiteY7" fmla="*/ 603951 h 707572"/>
                    <a:gd name="connsiteX8" fmla="*/ 205015 w 410029"/>
                    <a:gd name="connsiteY8" fmla="*/ 600186 h 707572"/>
                    <a:gd name="connsiteX9" fmla="*/ 204157 w 410029"/>
                    <a:gd name="connsiteY9" fmla="*/ 603951 h 707572"/>
                    <a:gd name="connsiteX10" fmla="*/ 119592 w 410029"/>
                    <a:gd name="connsiteY10" fmla="*/ 707572 h 707572"/>
                    <a:gd name="connsiteX11" fmla="*/ 0 w 410029"/>
                    <a:gd name="connsiteY11" fmla="*/ 353786 h 707572"/>
                    <a:gd name="connsiteX12" fmla="*/ 119592 w 410029"/>
                    <a:gd name="connsiteY12" fmla="*/ 0 h 707572"/>
                    <a:gd name="connsiteX0" fmla="*/ 119592 w 410029"/>
                    <a:gd name="connsiteY0" fmla="*/ 0 h 707572"/>
                    <a:gd name="connsiteX1" fmla="*/ 204157 w 410029"/>
                    <a:gd name="connsiteY1" fmla="*/ 103622 h 707572"/>
                    <a:gd name="connsiteX2" fmla="*/ 205015 w 410029"/>
                    <a:gd name="connsiteY2" fmla="*/ 107387 h 707572"/>
                    <a:gd name="connsiteX3" fmla="*/ 205873 w 410029"/>
                    <a:gd name="connsiteY3" fmla="*/ 103622 h 707572"/>
                    <a:gd name="connsiteX4" fmla="*/ 290437 w 410029"/>
                    <a:gd name="connsiteY4" fmla="*/ 0 h 707572"/>
                    <a:gd name="connsiteX5" fmla="*/ 410029 w 410029"/>
                    <a:gd name="connsiteY5" fmla="*/ 353786 h 707572"/>
                    <a:gd name="connsiteX6" fmla="*/ 290437 w 410029"/>
                    <a:gd name="connsiteY6" fmla="*/ 707572 h 707572"/>
                    <a:gd name="connsiteX7" fmla="*/ 205873 w 410029"/>
                    <a:gd name="connsiteY7" fmla="*/ 603951 h 707572"/>
                    <a:gd name="connsiteX8" fmla="*/ 205015 w 410029"/>
                    <a:gd name="connsiteY8" fmla="*/ 600186 h 707572"/>
                    <a:gd name="connsiteX9" fmla="*/ 119592 w 410029"/>
                    <a:gd name="connsiteY9" fmla="*/ 707572 h 707572"/>
                    <a:gd name="connsiteX10" fmla="*/ 0 w 410029"/>
                    <a:gd name="connsiteY10" fmla="*/ 353786 h 707572"/>
                    <a:gd name="connsiteX11" fmla="*/ 119592 w 410029"/>
                    <a:gd name="connsiteY11" fmla="*/ 0 h 707572"/>
                    <a:gd name="connsiteX0" fmla="*/ 119592 w 410029"/>
                    <a:gd name="connsiteY0" fmla="*/ 0 h 707572"/>
                    <a:gd name="connsiteX1" fmla="*/ 204157 w 410029"/>
                    <a:gd name="connsiteY1" fmla="*/ 103622 h 707572"/>
                    <a:gd name="connsiteX2" fmla="*/ 205015 w 410029"/>
                    <a:gd name="connsiteY2" fmla="*/ 107387 h 707572"/>
                    <a:gd name="connsiteX3" fmla="*/ 205873 w 410029"/>
                    <a:gd name="connsiteY3" fmla="*/ 103622 h 707572"/>
                    <a:gd name="connsiteX4" fmla="*/ 290437 w 410029"/>
                    <a:gd name="connsiteY4" fmla="*/ 0 h 707572"/>
                    <a:gd name="connsiteX5" fmla="*/ 410029 w 410029"/>
                    <a:gd name="connsiteY5" fmla="*/ 353786 h 707572"/>
                    <a:gd name="connsiteX6" fmla="*/ 290437 w 410029"/>
                    <a:gd name="connsiteY6" fmla="*/ 707572 h 707572"/>
                    <a:gd name="connsiteX7" fmla="*/ 205873 w 410029"/>
                    <a:gd name="connsiteY7" fmla="*/ 603951 h 707572"/>
                    <a:gd name="connsiteX8" fmla="*/ 119592 w 410029"/>
                    <a:gd name="connsiteY8" fmla="*/ 707572 h 707572"/>
                    <a:gd name="connsiteX9" fmla="*/ 0 w 410029"/>
                    <a:gd name="connsiteY9" fmla="*/ 353786 h 707572"/>
                    <a:gd name="connsiteX10" fmla="*/ 119592 w 410029"/>
                    <a:gd name="connsiteY10" fmla="*/ 0 h 707572"/>
                    <a:gd name="connsiteX0" fmla="*/ 119592 w 410029"/>
                    <a:gd name="connsiteY0" fmla="*/ 0 h 751795"/>
                    <a:gd name="connsiteX1" fmla="*/ 204157 w 410029"/>
                    <a:gd name="connsiteY1" fmla="*/ 103622 h 751795"/>
                    <a:gd name="connsiteX2" fmla="*/ 205015 w 410029"/>
                    <a:gd name="connsiteY2" fmla="*/ 107387 h 751795"/>
                    <a:gd name="connsiteX3" fmla="*/ 205873 w 410029"/>
                    <a:gd name="connsiteY3" fmla="*/ 103622 h 751795"/>
                    <a:gd name="connsiteX4" fmla="*/ 290437 w 410029"/>
                    <a:gd name="connsiteY4" fmla="*/ 0 h 751795"/>
                    <a:gd name="connsiteX5" fmla="*/ 410029 w 410029"/>
                    <a:gd name="connsiteY5" fmla="*/ 353786 h 751795"/>
                    <a:gd name="connsiteX6" fmla="*/ 290437 w 410029"/>
                    <a:gd name="connsiteY6" fmla="*/ 707572 h 751795"/>
                    <a:gd name="connsiteX7" fmla="*/ 119592 w 410029"/>
                    <a:gd name="connsiteY7" fmla="*/ 707572 h 751795"/>
                    <a:gd name="connsiteX8" fmla="*/ 0 w 410029"/>
                    <a:gd name="connsiteY8" fmla="*/ 353786 h 751795"/>
                    <a:gd name="connsiteX9" fmla="*/ 119592 w 410029"/>
                    <a:gd name="connsiteY9" fmla="*/ 0 h 751795"/>
                    <a:gd name="connsiteX0" fmla="*/ 119592 w 415838"/>
                    <a:gd name="connsiteY0" fmla="*/ 0 h 707572"/>
                    <a:gd name="connsiteX1" fmla="*/ 204157 w 415838"/>
                    <a:gd name="connsiteY1" fmla="*/ 103622 h 707572"/>
                    <a:gd name="connsiteX2" fmla="*/ 205015 w 415838"/>
                    <a:gd name="connsiteY2" fmla="*/ 107387 h 707572"/>
                    <a:gd name="connsiteX3" fmla="*/ 205873 w 415838"/>
                    <a:gd name="connsiteY3" fmla="*/ 103622 h 707572"/>
                    <a:gd name="connsiteX4" fmla="*/ 290437 w 415838"/>
                    <a:gd name="connsiteY4" fmla="*/ 0 h 707572"/>
                    <a:gd name="connsiteX5" fmla="*/ 410029 w 415838"/>
                    <a:gd name="connsiteY5" fmla="*/ 353786 h 707572"/>
                    <a:gd name="connsiteX6" fmla="*/ 119592 w 415838"/>
                    <a:gd name="connsiteY6" fmla="*/ 707572 h 707572"/>
                    <a:gd name="connsiteX7" fmla="*/ 0 w 415838"/>
                    <a:gd name="connsiteY7" fmla="*/ 353786 h 707572"/>
                    <a:gd name="connsiteX8" fmla="*/ 119592 w 415838"/>
                    <a:gd name="connsiteY8" fmla="*/ 0 h 707572"/>
                    <a:gd name="connsiteX0" fmla="*/ 119592 w 422640"/>
                    <a:gd name="connsiteY0" fmla="*/ 0 h 398009"/>
                    <a:gd name="connsiteX1" fmla="*/ 204157 w 422640"/>
                    <a:gd name="connsiteY1" fmla="*/ 103622 h 398009"/>
                    <a:gd name="connsiteX2" fmla="*/ 205015 w 422640"/>
                    <a:gd name="connsiteY2" fmla="*/ 107387 h 398009"/>
                    <a:gd name="connsiteX3" fmla="*/ 205873 w 422640"/>
                    <a:gd name="connsiteY3" fmla="*/ 103622 h 398009"/>
                    <a:gd name="connsiteX4" fmla="*/ 290437 w 422640"/>
                    <a:gd name="connsiteY4" fmla="*/ 0 h 398009"/>
                    <a:gd name="connsiteX5" fmla="*/ 410029 w 422640"/>
                    <a:gd name="connsiteY5" fmla="*/ 353786 h 398009"/>
                    <a:gd name="connsiteX6" fmla="*/ 0 w 422640"/>
                    <a:gd name="connsiteY6" fmla="*/ 353786 h 398009"/>
                    <a:gd name="connsiteX7" fmla="*/ 119592 w 422640"/>
                    <a:gd name="connsiteY7" fmla="*/ 0 h 398009"/>
                    <a:gd name="connsiteX0" fmla="*/ 159506 w 465017"/>
                    <a:gd name="connsiteY0" fmla="*/ 0 h 396003"/>
                    <a:gd name="connsiteX1" fmla="*/ 244071 w 465017"/>
                    <a:gd name="connsiteY1" fmla="*/ 103622 h 396003"/>
                    <a:gd name="connsiteX2" fmla="*/ 244929 w 465017"/>
                    <a:gd name="connsiteY2" fmla="*/ 107387 h 396003"/>
                    <a:gd name="connsiteX3" fmla="*/ 245787 w 465017"/>
                    <a:gd name="connsiteY3" fmla="*/ 103622 h 396003"/>
                    <a:gd name="connsiteX4" fmla="*/ 330351 w 465017"/>
                    <a:gd name="connsiteY4" fmla="*/ 0 h 396003"/>
                    <a:gd name="connsiteX5" fmla="*/ 449943 w 465017"/>
                    <a:gd name="connsiteY5" fmla="*/ 353786 h 396003"/>
                    <a:gd name="connsiteX6" fmla="*/ 0 w 465017"/>
                    <a:gd name="connsiteY6" fmla="*/ 350157 h 396003"/>
                    <a:gd name="connsiteX7" fmla="*/ 159506 w 465017"/>
                    <a:gd name="connsiteY7" fmla="*/ 0 h 396003"/>
                    <a:gd name="connsiteX0" fmla="*/ 171804 w 518049"/>
                    <a:gd name="connsiteY0" fmla="*/ 11408 h 407411"/>
                    <a:gd name="connsiteX1" fmla="*/ 256369 w 518049"/>
                    <a:gd name="connsiteY1" fmla="*/ 115030 h 407411"/>
                    <a:gd name="connsiteX2" fmla="*/ 257227 w 518049"/>
                    <a:gd name="connsiteY2" fmla="*/ 118795 h 407411"/>
                    <a:gd name="connsiteX3" fmla="*/ 258085 w 518049"/>
                    <a:gd name="connsiteY3" fmla="*/ 115030 h 407411"/>
                    <a:gd name="connsiteX4" fmla="*/ 342649 w 518049"/>
                    <a:gd name="connsiteY4" fmla="*/ 11408 h 407411"/>
                    <a:gd name="connsiteX5" fmla="*/ 507599 w 518049"/>
                    <a:gd name="connsiteY5" fmla="*/ 365194 h 407411"/>
                    <a:gd name="connsiteX6" fmla="*/ 12298 w 518049"/>
                    <a:gd name="connsiteY6" fmla="*/ 361565 h 407411"/>
                    <a:gd name="connsiteX7" fmla="*/ 171804 w 518049"/>
                    <a:gd name="connsiteY7" fmla="*/ 11408 h 407411"/>
                    <a:gd name="connsiteX0" fmla="*/ 171804 w 518885"/>
                    <a:gd name="connsiteY0" fmla="*/ 16 h 396019"/>
                    <a:gd name="connsiteX1" fmla="*/ 256369 w 518885"/>
                    <a:gd name="connsiteY1" fmla="*/ 103638 h 396019"/>
                    <a:gd name="connsiteX2" fmla="*/ 257227 w 518885"/>
                    <a:gd name="connsiteY2" fmla="*/ 107403 h 396019"/>
                    <a:gd name="connsiteX3" fmla="*/ 258085 w 518885"/>
                    <a:gd name="connsiteY3" fmla="*/ 103638 h 396019"/>
                    <a:gd name="connsiteX4" fmla="*/ 342649 w 518885"/>
                    <a:gd name="connsiteY4" fmla="*/ 16 h 396019"/>
                    <a:gd name="connsiteX5" fmla="*/ 507599 w 518885"/>
                    <a:gd name="connsiteY5" fmla="*/ 353802 h 396019"/>
                    <a:gd name="connsiteX6" fmla="*/ 12298 w 518885"/>
                    <a:gd name="connsiteY6" fmla="*/ 350173 h 396019"/>
                    <a:gd name="connsiteX7" fmla="*/ 171804 w 518885"/>
                    <a:gd name="connsiteY7" fmla="*/ 16 h 396019"/>
                    <a:gd name="connsiteX0" fmla="*/ 171804 w 518885"/>
                    <a:gd name="connsiteY0" fmla="*/ 16 h 396019"/>
                    <a:gd name="connsiteX1" fmla="*/ 256369 w 518885"/>
                    <a:gd name="connsiteY1" fmla="*/ 103638 h 396019"/>
                    <a:gd name="connsiteX2" fmla="*/ 257227 w 518885"/>
                    <a:gd name="connsiteY2" fmla="*/ 107403 h 396019"/>
                    <a:gd name="connsiteX3" fmla="*/ 342649 w 518885"/>
                    <a:gd name="connsiteY3" fmla="*/ 16 h 396019"/>
                    <a:gd name="connsiteX4" fmla="*/ 507599 w 518885"/>
                    <a:gd name="connsiteY4" fmla="*/ 353802 h 396019"/>
                    <a:gd name="connsiteX5" fmla="*/ 12298 w 518885"/>
                    <a:gd name="connsiteY5" fmla="*/ 350173 h 396019"/>
                    <a:gd name="connsiteX6" fmla="*/ 171804 w 518885"/>
                    <a:gd name="connsiteY6" fmla="*/ 16 h 396019"/>
                    <a:gd name="connsiteX0" fmla="*/ 171804 w 518885"/>
                    <a:gd name="connsiteY0" fmla="*/ 16 h 396019"/>
                    <a:gd name="connsiteX1" fmla="*/ 256369 w 518885"/>
                    <a:gd name="connsiteY1" fmla="*/ 103638 h 396019"/>
                    <a:gd name="connsiteX2" fmla="*/ 342649 w 518885"/>
                    <a:gd name="connsiteY2" fmla="*/ 16 h 396019"/>
                    <a:gd name="connsiteX3" fmla="*/ 507599 w 518885"/>
                    <a:gd name="connsiteY3" fmla="*/ 353802 h 396019"/>
                    <a:gd name="connsiteX4" fmla="*/ 12298 w 518885"/>
                    <a:gd name="connsiteY4" fmla="*/ 350173 h 396019"/>
                    <a:gd name="connsiteX5" fmla="*/ 171804 w 518885"/>
                    <a:gd name="connsiteY5" fmla="*/ 16 h 396019"/>
                    <a:gd name="connsiteX0" fmla="*/ 171804 w 518885"/>
                    <a:gd name="connsiteY0" fmla="*/ 46 h 396049"/>
                    <a:gd name="connsiteX1" fmla="*/ 256369 w 518885"/>
                    <a:gd name="connsiteY1" fmla="*/ 103668 h 396049"/>
                    <a:gd name="connsiteX2" fmla="*/ 342649 w 518885"/>
                    <a:gd name="connsiteY2" fmla="*/ 46 h 396049"/>
                    <a:gd name="connsiteX3" fmla="*/ 507599 w 518885"/>
                    <a:gd name="connsiteY3" fmla="*/ 353832 h 396049"/>
                    <a:gd name="connsiteX4" fmla="*/ 12298 w 518885"/>
                    <a:gd name="connsiteY4" fmla="*/ 350203 h 396049"/>
                    <a:gd name="connsiteX5" fmla="*/ 171804 w 518885"/>
                    <a:gd name="connsiteY5" fmla="*/ 46 h 396049"/>
                    <a:gd name="connsiteX0" fmla="*/ 171804 w 518885"/>
                    <a:gd name="connsiteY0" fmla="*/ 46 h 396049"/>
                    <a:gd name="connsiteX1" fmla="*/ 256369 w 518885"/>
                    <a:gd name="connsiteY1" fmla="*/ 103668 h 396049"/>
                    <a:gd name="connsiteX2" fmla="*/ 342649 w 518885"/>
                    <a:gd name="connsiteY2" fmla="*/ 46 h 396049"/>
                    <a:gd name="connsiteX3" fmla="*/ 507599 w 518885"/>
                    <a:gd name="connsiteY3" fmla="*/ 353832 h 396049"/>
                    <a:gd name="connsiteX4" fmla="*/ 12298 w 518885"/>
                    <a:gd name="connsiteY4" fmla="*/ 350203 h 396049"/>
                    <a:gd name="connsiteX5" fmla="*/ 171804 w 518885"/>
                    <a:gd name="connsiteY5" fmla="*/ 46 h 396049"/>
                    <a:gd name="connsiteX0" fmla="*/ 171804 w 518885"/>
                    <a:gd name="connsiteY0" fmla="*/ 46 h 396049"/>
                    <a:gd name="connsiteX1" fmla="*/ 256369 w 518885"/>
                    <a:gd name="connsiteY1" fmla="*/ 103668 h 396049"/>
                    <a:gd name="connsiteX2" fmla="*/ 342649 w 518885"/>
                    <a:gd name="connsiteY2" fmla="*/ 46 h 396049"/>
                    <a:gd name="connsiteX3" fmla="*/ 507599 w 518885"/>
                    <a:gd name="connsiteY3" fmla="*/ 353832 h 396049"/>
                    <a:gd name="connsiteX4" fmla="*/ 12298 w 518885"/>
                    <a:gd name="connsiteY4" fmla="*/ 350203 h 396049"/>
                    <a:gd name="connsiteX5" fmla="*/ 171804 w 518885"/>
                    <a:gd name="connsiteY5" fmla="*/ 46 h 396049"/>
                    <a:gd name="connsiteX0" fmla="*/ 171804 w 518035"/>
                    <a:gd name="connsiteY0" fmla="*/ 14254 h 410257"/>
                    <a:gd name="connsiteX1" fmla="*/ 259998 w 518035"/>
                    <a:gd name="connsiteY1" fmla="*/ 65262 h 410257"/>
                    <a:gd name="connsiteX2" fmla="*/ 342649 w 518035"/>
                    <a:gd name="connsiteY2" fmla="*/ 14254 h 410257"/>
                    <a:gd name="connsiteX3" fmla="*/ 507599 w 518035"/>
                    <a:gd name="connsiteY3" fmla="*/ 368040 h 410257"/>
                    <a:gd name="connsiteX4" fmla="*/ 12298 w 518035"/>
                    <a:gd name="connsiteY4" fmla="*/ 364411 h 410257"/>
                    <a:gd name="connsiteX5" fmla="*/ 171804 w 518035"/>
                    <a:gd name="connsiteY5" fmla="*/ 14254 h 410257"/>
                    <a:gd name="connsiteX0" fmla="*/ 171804 w 519219"/>
                    <a:gd name="connsiteY0" fmla="*/ 35 h 396038"/>
                    <a:gd name="connsiteX1" fmla="*/ 259998 w 519219"/>
                    <a:gd name="connsiteY1" fmla="*/ 51043 h 396038"/>
                    <a:gd name="connsiteX2" fmla="*/ 342649 w 519219"/>
                    <a:gd name="connsiteY2" fmla="*/ 35 h 396038"/>
                    <a:gd name="connsiteX3" fmla="*/ 507599 w 519219"/>
                    <a:gd name="connsiteY3" fmla="*/ 353821 h 396038"/>
                    <a:gd name="connsiteX4" fmla="*/ 12298 w 519219"/>
                    <a:gd name="connsiteY4" fmla="*/ 350192 h 396038"/>
                    <a:gd name="connsiteX5" fmla="*/ 171804 w 519219"/>
                    <a:gd name="connsiteY5" fmla="*/ 35 h 396038"/>
                    <a:gd name="connsiteX0" fmla="*/ 175800 w 523215"/>
                    <a:gd name="connsiteY0" fmla="*/ 201 h 396204"/>
                    <a:gd name="connsiteX1" fmla="*/ 263994 w 523215"/>
                    <a:gd name="connsiteY1" fmla="*/ 51209 h 396204"/>
                    <a:gd name="connsiteX2" fmla="*/ 346645 w 523215"/>
                    <a:gd name="connsiteY2" fmla="*/ 201 h 396204"/>
                    <a:gd name="connsiteX3" fmla="*/ 511595 w 523215"/>
                    <a:gd name="connsiteY3" fmla="*/ 353987 h 396204"/>
                    <a:gd name="connsiteX4" fmla="*/ 16294 w 523215"/>
                    <a:gd name="connsiteY4" fmla="*/ 350358 h 396204"/>
                    <a:gd name="connsiteX5" fmla="*/ 175800 w 523215"/>
                    <a:gd name="connsiteY5" fmla="*/ 201 h 396204"/>
                    <a:gd name="connsiteX0" fmla="*/ 175800 w 525031"/>
                    <a:gd name="connsiteY0" fmla="*/ 201 h 396204"/>
                    <a:gd name="connsiteX1" fmla="*/ 263994 w 525031"/>
                    <a:gd name="connsiteY1" fmla="*/ 51209 h 396204"/>
                    <a:gd name="connsiteX2" fmla="*/ 346645 w 525031"/>
                    <a:gd name="connsiteY2" fmla="*/ 201 h 396204"/>
                    <a:gd name="connsiteX3" fmla="*/ 511595 w 525031"/>
                    <a:gd name="connsiteY3" fmla="*/ 353987 h 396204"/>
                    <a:gd name="connsiteX4" fmla="*/ 16294 w 525031"/>
                    <a:gd name="connsiteY4" fmla="*/ 350358 h 396204"/>
                    <a:gd name="connsiteX5" fmla="*/ 175800 w 525031"/>
                    <a:gd name="connsiteY5" fmla="*/ 201 h 396204"/>
                    <a:gd name="connsiteX0" fmla="*/ 175800 w 525031"/>
                    <a:gd name="connsiteY0" fmla="*/ 30 h 396033"/>
                    <a:gd name="connsiteX1" fmla="*/ 263994 w 525031"/>
                    <a:gd name="connsiteY1" fmla="*/ 51038 h 396033"/>
                    <a:gd name="connsiteX2" fmla="*/ 346645 w 525031"/>
                    <a:gd name="connsiteY2" fmla="*/ 30 h 396033"/>
                    <a:gd name="connsiteX3" fmla="*/ 511595 w 525031"/>
                    <a:gd name="connsiteY3" fmla="*/ 353816 h 396033"/>
                    <a:gd name="connsiteX4" fmla="*/ 16294 w 525031"/>
                    <a:gd name="connsiteY4" fmla="*/ 350187 h 396033"/>
                    <a:gd name="connsiteX5" fmla="*/ 175800 w 525031"/>
                    <a:gd name="connsiteY5" fmla="*/ 30 h 396033"/>
                    <a:gd name="connsiteX0" fmla="*/ 175800 w 525031"/>
                    <a:gd name="connsiteY0" fmla="*/ 30 h 396033"/>
                    <a:gd name="connsiteX1" fmla="*/ 263994 w 525031"/>
                    <a:gd name="connsiteY1" fmla="*/ 51038 h 396033"/>
                    <a:gd name="connsiteX2" fmla="*/ 346645 w 525031"/>
                    <a:gd name="connsiteY2" fmla="*/ 30 h 396033"/>
                    <a:gd name="connsiteX3" fmla="*/ 511595 w 525031"/>
                    <a:gd name="connsiteY3" fmla="*/ 353816 h 396033"/>
                    <a:gd name="connsiteX4" fmla="*/ 16294 w 525031"/>
                    <a:gd name="connsiteY4" fmla="*/ 350187 h 396033"/>
                    <a:gd name="connsiteX5" fmla="*/ 175800 w 525031"/>
                    <a:gd name="connsiteY5" fmla="*/ 30 h 396033"/>
                    <a:gd name="connsiteX0" fmla="*/ 161484 w 499020"/>
                    <a:gd name="connsiteY0" fmla="*/ 30 h 624146"/>
                    <a:gd name="connsiteX1" fmla="*/ 249678 w 499020"/>
                    <a:gd name="connsiteY1" fmla="*/ 51038 h 624146"/>
                    <a:gd name="connsiteX2" fmla="*/ 332329 w 499020"/>
                    <a:gd name="connsiteY2" fmla="*/ 30 h 624146"/>
                    <a:gd name="connsiteX3" fmla="*/ 497279 w 499020"/>
                    <a:gd name="connsiteY3" fmla="*/ 353816 h 624146"/>
                    <a:gd name="connsiteX4" fmla="*/ 241485 w 499020"/>
                    <a:gd name="connsiteY4" fmla="*/ 624145 h 624146"/>
                    <a:gd name="connsiteX5" fmla="*/ 1978 w 499020"/>
                    <a:gd name="connsiteY5" fmla="*/ 350187 h 624146"/>
                    <a:gd name="connsiteX6" fmla="*/ 161484 w 499020"/>
                    <a:gd name="connsiteY6" fmla="*/ 30 h 624146"/>
                    <a:gd name="connsiteX0" fmla="*/ 241485 w 499020"/>
                    <a:gd name="connsiteY0" fmla="*/ 624145 h 715585"/>
                    <a:gd name="connsiteX1" fmla="*/ 1978 w 499020"/>
                    <a:gd name="connsiteY1" fmla="*/ 350187 h 715585"/>
                    <a:gd name="connsiteX2" fmla="*/ 161484 w 499020"/>
                    <a:gd name="connsiteY2" fmla="*/ 30 h 715585"/>
                    <a:gd name="connsiteX3" fmla="*/ 249678 w 499020"/>
                    <a:gd name="connsiteY3" fmla="*/ 51038 h 715585"/>
                    <a:gd name="connsiteX4" fmla="*/ 332329 w 499020"/>
                    <a:gd name="connsiteY4" fmla="*/ 30 h 715585"/>
                    <a:gd name="connsiteX5" fmla="*/ 497279 w 499020"/>
                    <a:gd name="connsiteY5" fmla="*/ 353816 h 715585"/>
                    <a:gd name="connsiteX6" fmla="*/ 332925 w 499020"/>
                    <a:gd name="connsiteY6" fmla="*/ 715585 h 715585"/>
                    <a:gd name="connsiteX0" fmla="*/ 1978 w 499020"/>
                    <a:gd name="connsiteY0" fmla="*/ 350187 h 715585"/>
                    <a:gd name="connsiteX1" fmla="*/ 161484 w 499020"/>
                    <a:gd name="connsiteY1" fmla="*/ 30 h 715585"/>
                    <a:gd name="connsiteX2" fmla="*/ 249678 w 499020"/>
                    <a:gd name="connsiteY2" fmla="*/ 51038 h 715585"/>
                    <a:gd name="connsiteX3" fmla="*/ 332329 w 499020"/>
                    <a:gd name="connsiteY3" fmla="*/ 30 h 715585"/>
                    <a:gd name="connsiteX4" fmla="*/ 497279 w 499020"/>
                    <a:gd name="connsiteY4" fmla="*/ 353816 h 715585"/>
                    <a:gd name="connsiteX5" fmla="*/ 332925 w 499020"/>
                    <a:gd name="connsiteY5" fmla="*/ 715585 h 715585"/>
                    <a:gd name="connsiteX0" fmla="*/ 1978 w 499020"/>
                    <a:gd name="connsiteY0" fmla="*/ 350187 h 353816"/>
                    <a:gd name="connsiteX1" fmla="*/ 161484 w 499020"/>
                    <a:gd name="connsiteY1" fmla="*/ 30 h 353816"/>
                    <a:gd name="connsiteX2" fmla="*/ 249678 w 499020"/>
                    <a:gd name="connsiteY2" fmla="*/ 51038 h 353816"/>
                    <a:gd name="connsiteX3" fmla="*/ 332329 w 499020"/>
                    <a:gd name="connsiteY3" fmla="*/ 30 h 353816"/>
                    <a:gd name="connsiteX4" fmla="*/ 497279 w 499020"/>
                    <a:gd name="connsiteY4" fmla="*/ 353816 h 35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020" h="353816">
                      <a:moveTo>
                        <a:pt x="1978" y="350187"/>
                      </a:moveTo>
                      <a:cubicBezTo>
                        <a:pt x="-11355" y="246168"/>
                        <a:pt x="42821" y="3659"/>
                        <a:pt x="161484" y="30"/>
                      </a:cubicBezTo>
                      <a:cubicBezTo>
                        <a:pt x="194509" y="30"/>
                        <a:pt x="224408" y="43258"/>
                        <a:pt x="249678" y="51038"/>
                      </a:cubicBezTo>
                      <a:cubicBezTo>
                        <a:pt x="280252" y="49154"/>
                        <a:pt x="294655" y="-1386"/>
                        <a:pt x="332329" y="30"/>
                      </a:cubicBezTo>
                      <a:cubicBezTo>
                        <a:pt x="426439" y="3568"/>
                        <a:pt x="512420" y="249797"/>
                        <a:pt x="497279" y="353816"/>
                      </a:cubicBezTo>
                    </a:path>
                  </a:pathLst>
                </a:cu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 name="Freeform: Shape 32">
                  <a:extLst>
                    <a:ext uri="{FF2B5EF4-FFF2-40B4-BE49-F238E27FC236}">
                      <a16:creationId xmlns:a16="http://schemas.microsoft.com/office/drawing/2014/main" id="{102601AF-7399-4B3D-8F06-C66573831BF2}"/>
                    </a:ext>
                  </a:extLst>
                </p:cNvPr>
                <p:cNvSpPr/>
                <p:nvPr/>
              </p:nvSpPr>
              <p:spPr bwMode="auto">
                <a:xfrm>
                  <a:off x="6792637" y="2720971"/>
                  <a:ext cx="1151868" cy="85121"/>
                </a:xfrm>
                <a:custGeom>
                  <a:avLst/>
                  <a:gdLst>
                    <a:gd name="connsiteX0" fmla="*/ 0 w 618672"/>
                    <a:gd name="connsiteY0" fmla="*/ 6110 h 6110"/>
                    <a:gd name="connsiteX1" fmla="*/ 618672 w 618672"/>
                    <a:gd name="connsiteY1" fmla="*/ 6110 h 6110"/>
                    <a:gd name="connsiteX0" fmla="*/ 0 w 10000"/>
                    <a:gd name="connsiteY0" fmla="*/ 3314 h 18211"/>
                    <a:gd name="connsiteX1" fmla="*/ 10000 w 10000"/>
                    <a:gd name="connsiteY1" fmla="*/ 3314 h 18211"/>
                    <a:gd name="connsiteX0" fmla="*/ 0 w 10000"/>
                    <a:gd name="connsiteY0" fmla="*/ 0 h 30792"/>
                    <a:gd name="connsiteX1" fmla="*/ 10000 w 10000"/>
                    <a:gd name="connsiteY1" fmla="*/ 0 h 30792"/>
                  </a:gdLst>
                  <a:ahLst/>
                  <a:cxnLst>
                    <a:cxn ang="0">
                      <a:pos x="connsiteX0" y="connsiteY0"/>
                    </a:cxn>
                    <a:cxn ang="0">
                      <a:pos x="connsiteX1" y="connsiteY1"/>
                    </a:cxn>
                  </a:cxnLst>
                  <a:rect l="l" t="t" r="r" b="b"/>
                  <a:pathLst>
                    <a:path w="10000" h="30792">
                      <a:moveTo>
                        <a:pt x="0" y="0"/>
                      </a:moveTo>
                      <a:cubicBezTo>
                        <a:pt x="3590" y="40918"/>
                        <a:pt x="6183" y="41194"/>
                        <a:pt x="10000" y="0"/>
                      </a:cubicBezTo>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0" name="Freeform: Shape 33">
                  <a:extLst>
                    <a:ext uri="{FF2B5EF4-FFF2-40B4-BE49-F238E27FC236}">
                      <a16:creationId xmlns:a16="http://schemas.microsoft.com/office/drawing/2014/main" id="{B2E26F8C-CE43-4921-9355-4E3372285F53}"/>
                    </a:ext>
                  </a:extLst>
                </p:cNvPr>
                <p:cNvSpPr/>
                <p:nvPr/>
              </p:nvSpPr>
              <p:spPr bwMode="auto">
                <a:xfrm>
                  <a:off x="6831566" y="2953477"/>
                  <a:ext cx="1074010" cy="101524"/>
                </a:xfrm>
                <a:custGeom>
                  <a:avLst/>
                  <a:gdLst>
                    <a:gd name="connsiteX0" fmla="*/ 0 w 618672"/>
                    <a:gd name="connsiteY0" fmla="*/ 6110 h 6110"/>
                    <a:gd name="connsiteX1" fmla="*/ 618672 w 618672"/>
                    <a:gd name="connsiteY1" fmla="*/ 6110 h 6110"/>
                    <a:gd name="connsiteX0" fmla="*/ 0 w 10000"/>
                    <a:gd name="connsiteY0" fmla="*/ 3314 h 18211"/>
                    <a:gd name="connsiteX1" fmla="*/ 10000 w 10000"/>
                    <a:gd name="connsiteY1" fmla="*/ 3314 h 18211"/>
                    <a:gd name="connsiteX0" fmla="*/ 0 w 10000"/>
                    <a:gd name="connsiteY0" fmla="*/ 0 h 30792"/>
                    <a:gd name="connsiteX1" fmla="*/ 10000 w 10000"/>
                    <a:gd name="connsiteY1" fmla="*/ 0 h 30792"/>
                  </a:gdLst>
                  <a:ahLst/>
                  <a:cxnLst>
                    <a:cxn ang="0">
                      <a:pos x="connsiteX0" y="connsiteY0"/>
                    </a:cxn>
                    <a:cxn ang="0">
                      <a:pos x="connsiteX1" y="connsiteY1"/>
                    </a:cxn>
                  </a:cxnLst>
                  <a:rect l="l" t="t" r="r" b="b"/>
                  <a:pathLst>
                    <a:path w="10000" h="30792">
                      <a:moveTo>
                        <a:pt x="0" y="0"/>
                      </a:moveTo>
                      <a:cubicBezTo>
                        <a:pt x="3590" y="40918"/>
                        <a:pt x="6183" y="41194"/>
                        <a:pt x="10000" y="0"/>
                      </a:cubicBezTo>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1" name="Oval 80">
                  <a:extLst>
                    <a:ext uri="{FF2B5EF4-FFF2-40B4-BE49-F238E27FC236}">
                      <a16:creationId xmlns:a16="http://schemas.microsoft.com/office/drawing/2014/main" id="{63C8995A-6608-4595-A1D5-FE157366A5D1}"/>
                    </a:ext>
                  </a:extLst>
                </p:cNvPr>
                <p:cNvSpPr/>
                <p:nvPr/>
              </p:nvSpPr>
              <p:spPr bwMode="auto">
                <a:xfrm rot="730919">
                  <a:off x="6974297" y="2823075"/>
                  <a:ext cx="293235" cy="170412"/>
                </a:xfrm>
                <a:prstGeom prst="ellipse">
                  <a:avLst/>
                </a:pr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2" name="Oval 81">
                  <a:extLst>
                    <a:ext uri="{FF2B5EF4-FFF2-40B4-BE49-F238E27FC236}">
                      <a16:creationId xmlns:a16="http://schemas.microsoft.com/office/drawing/2014/main" id="{C00F1999-C7FE-4A9A-829C-4C07A7526FB8}"/>
                    </a:ext>
                  </a:extLst>
                </p:cNvPr>
                <p:cNvSpPr/>
                <p:nvPr/>
              </p:nvSpPr>
              <p:spPr bwMode="auto">
                <a:xfrm rot="20869081" flipH="1">
                  <a:off x="7463869" y="2823081"/>
                  <a:ext cx="293235" cy="170412"/>
                </a:xfrm>
                <a:prstGeom prst="ellipse">
                  <a:avLst/>
                </a:pr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2" name="Rectangle 71">
                <a:extLst>
                  <a:ext uri="{FF2B5EF4-FFF2-40B4-BE49-F238E27FC236}">
                    <a16:creationId xmlns:a16="http://schemas.microsoft.com/office/drawing/2014/main" id="{29B74327-BC8E-497E-AD8A-9C5DD18473AA}"/>
                  </a:ext>
                </a:extLst>
              </p:cNvPr>
              <p:cNvSpPr/>
              <p:nvPr/>
            </p:nvSpPr>
            <p:spPr bwMode="auto">
              <a:xfrm>
                <a:off x="1228518" y="2602278"/>
                <a:ext cx="165695" cy="1689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3" name="Group 72">
                <a:extLst>
                  <a:ext uri="{FF2B5EF4-FFF2-40B4-BE49-F238E27FC236}">
                    <a16:creationId xmlns:a16="http://schemas.microsoft.com/office/drawing/2014/main" id="{8E174CAD-EE47-4C10-AE9F-0AA87434AF18}"/>
                  </a:ext>
                </a:extLst>
              </p:cNvPr>
              <p:cNvGrpSpPr/>
              <p:nvPr/>
            </p:nvGrpSpPr>
            <p:grpSpPr>
              <a:xfrm>
                <a:off x="1228518" y="2414572"/>
                <a:ext cx="325736" cy="413820"/>
                <a:chOff x="10698247" y="2486025"/>
                <a:chExt cx="452353" cy="574676"/>
              </a:xfrm>
            </p:grpSpPr>
            <p:sp>
              <p:nvSpPr>
                <p:cNvPr id="74" name="Rectangle 3">
                  <a:extLst>
                    <a:ext uri="{FF2B5EF4-FFF2-40B4-BE49-F238E27FC236}">
                      <a16:creationId xmlns:a16="http://schemas.microsoft.com/office/drawing/2014/main" id="{4A84F1F9-0A5C-415E-91EB-25DEFEE31EEB}"/>
                    </a:ext>
                  </a:extLst>
                </p:cNvPr>
                <p:cNvSpPr/>
                <p:nvPr/>
              </p:nvSpPr>
              <p:spPr bwMode="auto">
                <a:xfrm>
                  <a:off x="10698247" y="2486025"/>
                  <a:ext cx="355436" cy="574676"/>
                </a:xfrm>
                <a:custGeom>
                  <a:avLst/>
                  <a:gdLst>
                    <a:gd name="connsiteX0" fmla="*/ 0 w 301625"/>
                    <a:gd name="connsiteY0" fmla="*/ 0 h 549275"/>
                    <a:gd name="connsiteX1" fmla="*/ 301625 w 301625"/>
                    <a:gd name="connsiteY1" fmla="*/ 0 h 549275"/>
                    <a:gd name="connsiteX2" fmla="*/ 301625 w 301625"/>
                    <a:gd name="connsiteY2" fmla="*/ 549275 h 549275"/>
                    <a:gd name="connsiteX3" fmla="*/ 0 w 301625"/>
                    <a:gd name="connsiteY3" fmla="*/ 5492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6350 w 301625"/>
                    <a:gd name="connsiteY3" fmla="*/ 3841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3175 w 301625"/>
                    <a:gd name="connsiteY3" fmla="*/ 485775 h 549275"/>
                    <a:gd name="connsiteX4" fmla="*/ 0 w 301625"/>
                    <a:gd name="connsiteY4" fmla="*/ 0 h 549275"/>
                    <a:gd name="connsiteX0" fmla="*/ 0 w 301625"/>
                    <a:gd name="connsiteY0" fmla="*/ 0 h 549275"/>
                    <a:gd name="connsiteX1" fmla="*/ 298450 w 301625"/>
                    <a:gd name="connsiteY1" fmla="*/ 152400 h 549275"/>
                    <a:gd name="connsiteX2" fmla="*/ 301625 w 301625"/>
                    <a:gd name="connsiteY2" fmla="*/ 549275 h 549275"/>
                    <a:gd name="connsiteX3" fmla="*/ 3175 w 301625"/>
                    <a:gd name="connsiteY3" fmla="*/ 485775 h 549275"/>
                    <a:gd name="connsiteX4" fmla="*/ 0 w 301625"/>
                    <a:gd name="connsiteY4" fmla="*/ 0 h 549275"/>
                    <a:gd name="connsiteX0" fmla="*/ 0 w 330226"/>
                    <a:gd name="connsiteY0" fmla="*/ 0 h 549275"/>
                    <a:gd name="connsiteX1" fmla="*/ 330200 w 330226"/>
                    <a:gd name="connsiteY1" fmla="*/ 63500 h 549275"/>
                    <a:gd name="connsiteX2" fmla="*/ 301625 w 330226"/>
                    <a:gd name="connsiteY2" fmla="*/ 549275 h 549275"/>
                    <a:gd name="connsiteX3" fmla="*/ 3175 w 330226"/>
                    <a:gd name="connsiteY3" fmla="*/ 485775 h 549275"/>
                    <a:gd name="connsiteX4" fmla="*/ 0 w 330226"/>
                    <a:gd name="connsiteY4" fmla="*/ 0 h 549275"/>
                    <a:gd name="connsiteX0" fmla="*/ 0 w 349944"/>
                    <a:gd name="connsiteY0" fmla="*/ 0 h 549275"/>
                    <a:gd name="connsiteX1" fmla="*/ 330200 w 349944"/>
                    <a:gd name="connsiteY1" fmla="*/ 63500 h 549275"/>
                    <a:gd name="connsiteX2" fmla="*/ 311149 w 349944"/>
                    <a:gd name="connsiteY2" fmla="*/ 276225 h 549275"/>
                    <a:gd name="connsiteX3" fmla="*/ 301625 w 349944"/>
                    <a:gd name="connsiteY3" fmla="*/ 549275 h 549275"/>
                    <a:gd name="connsiteX4" fmla="*/ 3175 w 349944"/>
                    <a:gd name="connsiteY4" fmla="*/ 485775 h 549275"/>
                    <a:gd name="connsiteX5" fmla="*/ 0 w 349944"/>
                    <a:gd name="connsiteY5" fmla="*/ 0 h 549275"/>
                    <a:gd name="connsiteX0" fmla="*/ 0 w 350772"/>
                    <a:gd name="connsiteY0" fmla="*/ 0 h 549275"/>
                    <a:gd name="connsiteX1" fmla="*/ 330200 w 350772"/>
                    <a:gd name="connsiteY1" fmla="*/ 63500 h 549275"/>
                    <a:gd name="connsiteX2" fmla="*/ 311149 w 350772"/>
                    <a:gd name="connsiteY2" fmla="*/ 276225 h 549275"/>
                    <a:gd name="connsiteX3" fmla="*/ 301625 w 350772"/>
                    <a:gd name="connsiteY3" fmla="*/ 549275 h 549275"/>
                    <a:gd name="connsiteX4" fmla="*/ 3175 w 350772"/>
                    <a:gd name="connsiteY4" fmla="*/ 485775 h 549275"/>
                    <a:gd name="connsiteX5" fmla="*/ 0 w 350772"/>
                    <a:gd name="connsiteY5" fmla="*/ 0 h 549275"/>
                    <a:gd name="connsiteX0" fmla="*/ 0 w 358734"/>
                    <a:gd name="connsiteY0" fmla="*/ 0 h 549275"/>
                    <a:gd name="connsiteX1" fmla="*/ 330200 w 358734"/>
                    <a:gd name="connsiteY1" fmla="*/ 63500 h 549275"/>
                    <a:gd name="connsiteX2" fmla="*/ 339724 w 358734"/>
                    <a:gd name="connsiteY2" fmla="*/ 238125 h 549275"/>
                    <a:gd name="connsiteX3" fmla="*/ 301625 w 358734"/>
                    <a:gd name="connsiteY3" fmla="*/ 549275 h 549275"/>
                    <a:gd name="connsiteX4" fmla="*/ 3175 w 358734"/>
                    <a:gd name="connsiteY4" fmla="*/ 485775 h 549275"/>
                    <a:gd name="connsiteX5" fmla="*/ 0 w 358734"/>
                    <a:gd name="connsiteY5" fmla="*/ 0 h 549275"/>
                    <a:gd name="connsiteX0" fmla="*/ 0 w 343868"/>
                    <a:gd name="connsiteY0" fmla="*/ 0 h 549275"/>
                    <a:gd name="connsiteX1" fmla="*/ 330200 w 343868"/>
                    <a:gd name="connsiteY1" fmla="*/ 63500 h 549275"/>
                    <a:gd name="connsiteX2" fmla="*/ 339724 w 343868"/>
                    <a:gd name="connsiteY2" fmla="*/ 238125 h 549275"/>
                    <a:gd name="connsiteX3" fmla="*/ 301625 w 343868"/>
                    <a:gd name="connsiteY3" fmla="*/ 549275 h 549275"/>
                    <a:gd name="connsiteX4" fmla="*/ 3175 w 343868"/>
                    <a:gd name="connsiteY4" fmla="*/ 485775 h 549275"/>
                    <a:gd name="connsiteX5" fmla="*/ 0 w 343868"/>
                    <a:gd name="connsiteY5" fmla="*/ 0 h 549275"/>
                    <a:gd name="connsiteX0" fmla="*/ 0 w 342200"/>
                    <a:gd name="connsiteY0" fmla="*/ 0 h 549275"/>
                    <a:gd name="connsiteX1" fmla="*/ 330200 w 342200"/>
                    <a:gd name="connsiteY1" fmla="*/ 63500 h 549275"/>
                    <a:gd name="connsiteX2" fmla="*/ 339724 w 342200"/>
                    <a:gd name="connsiteY2" fmla="*/ 238125 h 549275"/>
                    <a:gd name="connsiteX3" fmla="*/ 301625 w 342200"/>
                    <a:gd name="connsiteY3" fmla="*/ 549275 h 549275"/>
                    <a:gd name="connsiteX4" fmla="*/ 3175 w 342200"/>
                    <a:gd name="connsiteY4" fmla="*/ 485775 h 549275"/>
                    <a:gd name="connsiteX5" fmla="*/ 0 w 342200"/>
                    <a:gd name="connsiteY5" fmla="*/ 0 h 549275"/>
                    <a:gd name="connsiteX0" fmla="*/ 0 w 339724"/>
                    <a:gd name="connsiteY0" fmla="*/ 0 h 549275"/>
                    <a:gd name="connsiteX1" fmla="*/ 330200 w 339724"/>
                    <a:gd name="connsiteY1" fmla="*/ 63500 h 549275"/>
                    <a:gd name="connsiteX2" fmla="*/ 339724 w 339724"/>
                    <a:gd name="connsiteY2" fmla="*/ 238125 h 549275"/>
                    <a:gd name="connsiteX3" fmla="*/ 301625 w 339724"/>
                    <a:gd name="connsiteY3" fmla="*/ 549275 h 549275"/>
                    <a:gd name="connsiteX4" fmla="*/ 3175 w 339724"/>
                    <a:gd name="connsiteY4" fmla="*/ 485775 h 549275"/>
                    <a:gd name="connsiteX5" fmla="*/ 0 w 339724"/>
                    <a:gd name="connsiteY5" fmla="*/ 0 h 549275"/>
                    <a:gd name="connsiteX0" fmla="*/ 0 w 340929"/>
                    <a:gd name="connsiteY0" fmla="*/ 0 h 549275"/>
                    <a:gd name="connsiteX1" fmla="*/ 330200 w 340929"/>
                    <a:gd name="connsiteY1" fmla="*/ 63500 h 549275"/>
                    <a:gd name="connsiteX2" fmla="*/ 339724 w 340929"/>
                    <a:gd name="connsiteY2" fmla="*/ 238125 h 549275"/>
                    <a:gd name="connsiteX3" fmla="*/ 336549 w 340929"/>
                    <a:gd name="connsiteY3" fmla="*/ 406400 h 549275"/>
                    <a:gd name="connsiteX4" fmla="*/ 301625 w 340929"/>
                    <a:gd name="connsiteY4" fmla="*/ 549275 h 549275"/>
                    <a:gd name="connsiteX5" fmla="*/ 3175 w 340929"/>
                    <a:gd name="connsiteY5" fmla="*/ 485775 h 549275"/>
                    <a:gd name="connsiteX6" fmla="*/ 0 w 34092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5"/>
                    <a:gd name="connsiteY0" fmla="*/ 0 h 549275"/>
                    <a:gd name="connsiteX1" fmla="*/ 330200 w 339735"/>
                    <a:gd name="connsiteY1" fmla="*/ 63500 h 549275"/>
                    <a:gd name="connsiteX2" fmla="*/ 339724 w 339735"/>
                    <a:gd name="connsiteY2" fmla="*/ 238125 h 549275"/>
                    <a:gd name="connsiteX3" fmla="*/ 263524 w 339735"/>
                    <a:gd name="connsiteY3" fmla="*/ 260350 h 549275"/>
                    <a:gd name="connsiteX4" fmla="*/ 301625 w 339735"/>
                    <a:gd name="connsiteY4" fmla="*/ 549275 h 549275"/>
                    <a:gd name="connsiteX5" fmla="*/ 3175 w 339735"/>
                    <a:gd name="connsiteY5" fmla="*/ 485775 h 549275"/>
                    <a:gd name="connsiteX6" fmla="*/ 0 w 339735"/>
                    <a:gd name="connsiteY6" fmla="*/ 0 h 549275"/>
                    <a:gd name="connsiteX0" fmla="*/ 0 w 339751"/>
                    <a:gd name="connsiteY0" fmla="*/ 0 h 549275"/>
                    <a:gd name="connsiteX1" fmla="*/ 330200 w 339751"/>
                    <a:gd name="connsiteY1" fmla="*/ 63500 h 549275"/>
                    <a:gd name="connsiteX2" fmla="*/ 339724 w 339751"/>
                    <a:gd name="connsiteY2" fmla="*/ 238125 h 549275"/>
                    <a:gd name="connsiteX3" fmla="*/ 304799 w 339751"/>
                    <a:gd name="connsiteY3" fmla="*/ 285750 h 549275"/>
                    <a:gd name="connsiteX4" fmla="*/ 301625 w 339751"/>
                    <a:gd name="connsiteY4" fmla="*/ 549275 h 549275"/>
                    <a:gd name="connsiteX5" fmla="*/ 3175 w 339751"/>
                    <a:gd name="connsiteY5" fmla="*/ 485775 h 549275"/>
                    <a:gd name="connsiteX6" fmla="*/ 0 w 339751"/>
                    <a:gd name="connsiteY6" fmla="*/ 0 h 549275"/>
                    <a:gd name="connsiteX0" fmla="*/ 0 w 339754"/>
                    <a:gd name="connsiteY0" fmla="*/ 0 h 549275"/>
                    <a:gd name="connsiteX1" fmla="*/ 330200 w 339754"/>
                    <a:gd name="connsiteY1" fmla="*/ 63500 h 549275"/>
                    <a:gd name="connsiteX2" fmla="*/ 339724 w 339754"/>
                    <a:gd name="connsiteY2" fmla="*/ 238125 h 549275"/>
                    <a:gd name="connsiteX3" fmla="*/ 304799 w 339754"/>
                    <a:gd name="connsiteY3" fmla="*/ 285750 h 549275"/>
                    <a:gd name="connsiteX4" fmla="*/ 301625 w 339754"/>
                    <a:gd name="connsiteY4" fmla="*/ 549275 h 549275"/>
                    <a:gd name="connsiteX5" fmla="*/ 3175 w 339754"/>
                    <a:gd name="connsiteY5" fmla="*/ 485775 h 549275"/>
                    <a:gd name="connsiteX6" fmla="*/ 0 w 33975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5"/>
                    <a:gd name="connsiteY0" fmla="*/ 0 h 549275"/>
                    <a:gd name="connsiteX1" fmla="*/ 339725 w 339725"/>
                    <a:gd name="connsiteY1" fmla="*/ 66675 h 549275"/>
                    <a:gd name="connsiteX2" fmla="*/ 339724 w 339725"/>
                    <a:gd name="connsiteY2" fmla="*/ 238125 h 549275"/>
                    <a:gd name="connsiteX3" fmla="*/ 304799 w 339725"/>
                    <a:gd name="connsiteY3" fmla="*/ 285750 h 549275"/>
                    <a:gd name="connsiteX4" fmla="*/ 301625 w 339725"/>
                    <a:gd name="connsiteY4" fmla="*/ 549275 h 549275"/>
                    <a:gd name="connsiteX5" fmla="*/ 3175 w 339725"/>
                    <a:gd name="connsiteY5" fmla="*/ 485775 h 549275"/>
                    <a:gd name="connsiteX6" fmla="*/ 0 w 339725"/>
                    <a:gd name="connsiteY6" fmla="*/ 0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25" h="549275">
                      <a:moveTo>
                        <a:pt x="0" y="0"/>
                      </a:moveTo>
                      <a:lnTo>
                        <a:pt x="339725" y="66675"/>
                      </a:lnTo>
                      <a:cubicBezTo>
                        <a:pt x="337608" y="128587"/>
                        <a:pt x="339724" y="192087"/>
                        <a:pt x="339724" y="238125"/>
                      </a:cubicBezTo>
                      <a:cubicBezTo>
                        <a:pt x="324907" y="266700"/>
                        <a:pt x="314324" y="271992"/>
                        <a:pt x="304799" y="285750"/>
                      </a:cubicBezTo>
                      <a:cubicBezTo>
                        <a:pt x="298449" y="337608"/>
                        <a:pt x="306387" y="472546"/>
                        <a:pt x="301625" y="549275"/>
                      </a:cubicBezTo>
                      <a:lnTo>
                        <a:pt x="3175" y="485775"/>
                      </a:lnTo>
                      <a:cubicBezTo>
                        <a:pt x="2117" y="323850"/>
                        <a:pt x="1058" y="161925"/>
                        <a:pt x="0" y="0"/>
                      </a:cubicBez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5" name="Freeform 149">
                  <a:extLst>
                    <a:ext uri="{FF2B5EF4-FFF2-40B4-BE49-F238E27FC236}">
                      <a16:creationId xmlns:a16="http://schemas.microsoft.com/office/drawing/2014/main" id="{39B8C936-1B6A-4ED4-A73C-169B16F81406}"/>
                    </a:ext>
                  </a:extLst>
                </p:cNvPr>
                <p:cNvSpPr/>
                <p:nvPr/>
              </p:nvSpPr>
              <p:spPr bwMode="auto">
                <a:xfrm>
                  <a:off x="10706100" y="2486025"/>
                  <a:ext cx="444500" cy="495300"/>
                </a:xfrm>
                <a:custGeom>
                  <a:avLst/>
                  <a:gdLst>
                    <a:gd name="connsiteX0" fmla="*/ 0 w 425450"/>
                    <a:gd name="connsiteY0" fmla="*/ 0 h 495300"/>
                    <a:gd name="connsiteX1" fmla="*/ 381000 w 425450"/>
                    <a:gd name="connsiteY1" fmla="*/ 0 h 495300"/>
                    <a:gd name="connsiteX2" fmla="*/ 381000 w 425450"/>
                    <a:gd name="connsiteY2" fmla="*/ 231775 h 495300"/>
                    <a:gd name="connsiteX3" fmla="*/ 422275 w 425450"/>
                    <a:gd name="connsiteY3" fmla="*/ 266700 h 495300"/>
                    <a:gd name="connsiteX4" fmla="*/ 425450 w 425450"/>
                    <a:gd name="connsiteY4" fmla="*/ 419100 h 495300"/>
                    <a:gd name="connsiteX5" fmla="*/ 377825 w 425450"/>
                    <a:gd name="connsiteY5" fmla="*/ 450850 h 495300"/>
                    <a:gd name="connsiteX6" fmla="*/ 377825 w 425450"/>
                    <a:gd name="connsiteY6" fmla="*/ 495300 h 495300"/>
                    <a:gd name="connsiteX7" fmla="*/ 285750 w 425450"/>
                    <a:gd name="connsiteY7" fmla="*/ 495300 h 495300"/>
                    <a:gd name="connsiteX0" fmla="*/ 0 w 444500"/>
                    <a:gd name="connsiteY0" fmla="*/ 3175 h 495300"/>
                    <a:gd name="connsiteX1" fmla="*/ 400050 w 444500"/>
                    <a:gd name="connsiteY1" fmla="*/ 0 h 495300"/>
                    <a:gd name="connsiteX2" fmla="*/ 400050 w 444500"/>
                    <a:gd name="connsiteY2" fmla="*/ 231775 h 495300"/>
                    <a:gd name="connsiteX3" fmla="*/ 441325 w 444500"/>
                    <a:gd name="connsiteY3" fmla="*/ 266700 h 495300"/>
                    <a:gd name="connsiteX4" fmla="*/ 444500 w 444500"/>
                    <a:gd name="connsiteY4" fmla="*/ 419100 h 495300"/>
                    <a:gd name="connsiteX5" fmla="*/ 396875 w 444500"/>
                    <a:gd name="connsiteY5" fmla="*/ 450850 h 495300"/>
                    <a:gd name="connsiteX6" fmla="*/ 396875 w 444500"/>
                    <a:gd name="connsiteY6" fmla="*/ 495300 h 495300"/>
                    <a:gd name="connsiteX7" fmla="*/ 304800 w 444500"/>
                    <a:gd name="connsiteY7"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00" h="495300">
                      <a:moveTo>
                        <a:pt x="0" y="3175"/>
                      </a:moveTo>
                      <a:lnTo>
                        <a:pt x="400050" y="0"/>
                      </a:lnTo>
                      <a:lnTo>
                        <a:pt x="400050" y="231775"/>
                      </a:lnTo>
                      <a:lnTo>
                        <a:pt x="441325" y="266700"/>
                      </a:lnTo>
                      <a:cubicBezTo>
                        <a:pt x="442383" y="317500"/>
                        <a:pt x="443442" y="368300"/>
                        <a:pt x="444500" y="419100"/>
                      </a:cubicBezTo>
                      <a:lnTo>
                        <a:pt x="396875" y="450850"/>
                      </a:lnTo>
                      <a:lnTo>
                        <a:pt x="396875" y="495300"/>
                      </a:lnTo>
                      <a:lnTo>
                        <a:pt x="304800" y="495300"/>
                      </a:ln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sp>
          <p:nvSpPr>
            <p:cNvPr id="88" name="Rectangle 87">
              <a:extLst>
                <a:ext uri="{FF2B5EF4-FFF2-40B4-BE49-F238E27FC236}">
                  <a16:creationId xmlns:a16="http://schemas.microsoft.com/office/drawing/2014/main" id="{7B0AC356-ED41-4896-9C53-2429C48FD0DD}"/>
                </a:ext>
              </a:extLst>
            </p:cNvPr>
            <p:cNvSpPr/>
            <p:nvPr/>
          </p:nvSpPr>
          <p:spPr bwMode="auto">
            <a:xfrm>
              <a:off x="6637123" y="2295500"/>
              <a:ext cx="2099479" cy="830997"/>
            </a:xfrm>
            <a:prstGeom prst="rect">
              <a:avLst/>
            </a:prstGeom>
            <a:noFill/>
            <a:ln w="9525" cap="flat" cmpd="sng" algn="ctr">
              <a:noFill/>
              <a:prstDash val="solid"/>
              <a:headEnd type="none" w="med" len="med"/>
              <a:tailEnd type="none" w="med" len="med"/>
            </a:ln>
            <a:effectLst/>
          </p:spPr>
          <p:txBody>
            <a:bodyPr wrap="square" lIns="0" tIns="0" rIns="0" bIns="0">
              <a:spAutoFit/>
            </a:bodyPr>
            <a:lstStyle/>
            <a:p>
              <a:pPr marL="0" marR="0" lvl="0" indent="0" algn="l" defTabSz="914049" rtl="0" eaLnBrk="1" fontAlgn="auto" latinLnBrk="0" hangingPunct="1">
                <a:lnSpc>
                  <a:spcPct val="90000"/>
                </a:lnSpc>
                <a:spcBef>
                  <a:spcPts val="0"/>
                </a:spcBef>
                <a:spcAft>
                  <a:spcPts val="588"/>
                </a:spcAft>
                <a:buClrTx/>
                <a:buSzTx/>
                <a:buFontTx/>
                <a:buNone/>
                <a:tabLst/>
                <a:defRPr/>
              </a:pPr>
              <a:r>
                <a:rPr kumimoji="0" lang="en-US" sz="3200" b="1" i="0" u="none" strike="noStrike" kern="1200" cap="none" spc="-100" normalizeH="0" baseline="0" noProof="0">
                  <a:ln w="3175">
                    <a:noFill/>
                  </a:ln>
                  <a:solidFill>
                    <a:srgbClr val="0078D7"/>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t>20%</a:t>
              </a:r>
              <a:br>
                <a:rPr kumimoji="0" lang="en-US" sz="3200" b="1" i="0" u="none" strike="noStrike" kern="1200" cap="none" spc="-100" normalizeH="0" baseline="0" noProof="0">
                  <a:ln w="3175">
                    <a:noFill/>
                  </a:ln>
                  <a:solidFill>
                    <a:srgbClr val="0078D7"/>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kumimoji="0" lang="en-US" sz="1400" b="0" i="0" u="none" strike="noStrike" kern="1200" cap="none" spc="0" normalizeH="0" baseline="0" noProof="0">
                  <a:ln>
                    <a:noFill/>
                  </a:ln>
                  <a:solidFill>
                    <a:srgbClr val="505050"/>
                  </a:soli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of organizations lose customers during an attack</a:t>
              </a:r>
            </a:p>
          </p:txBody>
        </p:sp>
        <p:sp>
          <p:nvSpPr>
            <p:cNvPr id="89" name="Rectangle 88">
              <a:extLst>
                <a:ext uri="{FF2B5EF4-FFF2-40B4-BE49-F238E27FC236}">
                  <a16:creationId xmlns:a16="http://schemas.microsoft.com/office/drawing/2014/main" id="{55C27640-CCC3-4E07-BAEE-DD762C89EF2D}"/>
                </a:ext>
              </a:extLst>
            </p:cNvPr>
            <p:cNvSpPr/>
            <p:nvPr/>
          </p:nvSpPr>
          <p:spPr bwMode="auto">
            <a:xfrm>
              <a:off x="9803757" y="2295500"/>
              <a:ext cx="2099479" cy="830997"/>
            </a:xfrm>
            <a:prstGeom prst="rect">
              <a:avLst/>
            </a:prstGeom>
            <a:noFill/>
            <a:ln w="9525" cap="flat" cmpd="sng" algn="ctr">
              <a:noFill/>
              <a:prstDash val="solid"/>
              <a:headEnd type="none" w="med" len="med"/>
              <a:tailEnd type="none" w="med" len="med"/>
            </a:ln>
            <a:effectLst/>
          </p:spPr>
          <p:txBody>
            <a:bodyPr wrap="square" lIns="0" tIns="0" rIns="0" bIns="0">
              <a:spAutoFit/>
            </a:bodyPr>
            <a:lstStyle/>
            <a:p>
              <a:pPr marL="0" marR="0" lvl="0" indent="0" algn="l" defTabSz="914049" rtl="0" eaLnBrk="1" fontAlgn="auto" latinLnBrk="0" hangingPunct="1">
                <a:lnSpc>
                  <a:spcPct val="90000"/>
                </a:lnSpc>
                <a:spcBef>
                  <a:spcPts val="0"/>
                </a:spcBef>
                <a:spcAft>
                  <a:spcPts val="588"/>
                </a:spcAft>
                <a:buClrTx/>
                <a:buSzTx/>
                <a:buFontTx/>
                <a:buNone/>
                <a:tabLst/>
                <a:defRPr/>
              </a:pPr>
              <a:r>
                <a:rPr kumimoji="0" lang="en-US" sz="3200" b="1" i="0" u="none" strike="noStrike" kern="1200" cap="none" spc="-100" normalizeH="0" baseline="0" noProof="0">
                  <a:ln w="3175">
                    <a:noFill/>
                  </a:ln>
                  <a:solidFill>
                    <a:srgbClr val="0078D7"/>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t>30%</a:t>
              </a:r>
              <a:br>
                <a:rPr kumimoji="0" lang="en-US" sz="3200" b="1" i="0" u="none" strike="noStrike" kern="1200" cap="none" spc="-100" normalizeH="0" baseline="0" noProof="0">
                  <a:ln w="3175">
                    <a:noFill/>
                  </a:ln>
                  <a:solidFill>
                    <a:srgbClr val="0078D7"/>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kumimoji="0" lang="en-US" sz="1400" b="0" i="0" u="none" strike="noStrike" kern="1200" cap="none" spc="0" normalizeH="0" baseline="0" noProof="0">
                  <a:ln>
                    <a:noFill/>
                  </a:ln>
                  <a:solidFill>
                    <a:srgbClr val="505050"/>
                  </a:soli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of organizations lose revenue during an attack</a:t>
              </a:r>
            </a:p>
          </p:txBody>
        </p:sp>
        <p:grpSp>
          <p:nvGrpSpPr>
            <p:cNvPr id="117" name="Group 116">
              <a:extLst>
                <a:ext uri="{FF2B5EF4-FFF2-40B4-BE49-F238E27FC236}">
                  <a16:creationId xmlns:a16="http://schemas.microsoft.com/office/drawing/2014/main" id="{92CD1007-ECAB-42E0-9574-91CFFF1010CF}"/>
                </a:ext>
              </a:extLst>
            </p:cNvPr>
            <p:cNvGrpSpPr/>
            <p:nvPr/>
          </p:nvGrpSpPr>
          <p:grpSpPr>
            <a:xfrm>
              <a:off x="5668430" y="2327205"/>
              <a:ext cx="765298" cy="767587"/>
              <a:chOff x="5641389" y="2419109"/>
              <a:chExt cx="765298" cy="767587"/>
            </a:xfrm>
          </p:grpSpPr>
          <p:sp>
            <p:nvSpPr>
              <p:cNvPr id="92" name="Freeform 12">
                <a:extLst>
                  <a:ext uri="{FF2B5EF4-FFF2-40B4-BE49-F238E27FC236}">
                    <a16:creationId xmlns:a16="http://schemas.microsoft.com/office/drawing/2014/main" id="{73C8E52C-1685-4F6B-894C-25B09377FD5F}"/>
                  </a:ext>
                </a:extLst>
              </p:cNvPr>
              <p:cNvSpPr>
                <a:spLocks/>
              </p:cNvSpPr>
              <p:nvPr/>
            </p:nvSpPr>
            <p:spPr bwMode="auto">
              <a:xfrm>
                <a:off x="5641389" y="2419109"/>
                <a:ext cx="765298" cy="767587"/>
              </a:xfrm>
              <a:custGeom>
                <a:avLst/>
                <a:gdLst>
                  <a:gd name="T0" fmla="*/ 344 w 344"/>
                  <a:gd name="T1" fmla="*/ 172 h 344"/>
                  <a:gd name="T2" fmla="*/ 336 w 344"/>
                  <a:gd name="T3" fmla="*/ 119 h 344"/>
                  <a:gd name="T4" fmla="*/ 172 w 344"/>
                  <a:gd name="T5" fmla="*/ 172 h 344"/>
                  <a:gd name="T6" fmla="*/ 172 w 344"/>
                  <a:gd name="T7" fmla="*/ 0 h 344"/>
                  <a:gd name="T8" fmla="*/ 172 w 344"/>
                  <a:gd name="T9" fmla="*/ 0 h 344"/>
                  <a:gd name="T10" fmla="*/ 0 w 344"/>
                  <a:gd name="T11" fmla="*/ 172 h 344"/>
                  <a:gd name="T12" fmla="*/ 172 w 344"/>
                  <a:gd name="T13" fmla="*/ 344 h 344"/>
                  <a:gd name="T14" fmla="*/ 344 w 344"/>
                  <a:gd name="T15" fmla="*/ 172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44">
                    <a:moveTo>
                      <a:pt x="344" y="172"/>
                    </a:moveTo>
                    <a:cubicBezTo>
                      <a:pt x="344" y="153"/>
                      <a:pt x="341" y="135"/>
                      <a:pt x="336" y="119"/>
                    </a:cubicBezTo>
                    <a:cubicBezTo>
                      <a:pt x="172" y="172"/>
                      <a:pt x="172" y="172"/>
                      <a:pt x="172" y="172"/>
                    </a:cubicBezTo>
                    <a:cubicBezTo>
                      <a:pt x="172" y="0"/>
                      <a:pt x="172" y="0"/>
                      <a:pt x="172" y="0"/>
                    </a:cubicBezTo>
                    <a:cubicBezTo>
                      <a:pt x="172" y="0"/>
                      <a:pt x="172" y="0"/>
                      <a:pt x="172" y="0"/>
                    </a:cubicBezTo>
                    <a:cubicBezTo>
                      <a:pt x="77" y="0"/>
                      <a:pt x="0" y="77"/>
                      <a:pt x="0" y="172"/>
                    </a:cubicBezTo>
                    <a:cubicBezTo>
                      <a:pt x="0" y="267"/>
                      <a:pt x="77" y="344"/>
                      <a:pt x="172" y="344"/>
                    </a:cubicBezTo>
                    <a:cubicBezTo>
                      <a:pt x="267" y="344"/>
                      <a:pt x="344" y="267"/>
                      <a:pt x="344" y="172"/>
                    </a:cubicBez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3" name="Freeform 13">
                <a:extLst>
                  <a:ext uri="{FF2B5EF4-FFF2-40B4-BE49-F238E27FC236}">
                    <a16:creationId xmlns:a16="http://schemas.microsoft.com/office/drawing/2014/main" id="{896D7D20-234D-4302-93E8-CADB4E7E2DA8}"/>
                  </a:ext>
                </a:extLst>
              </p:cNvPr>
              <p:cNvSpPr>
                <a:spLocks/>
              </p:cNvSpPr>
              <p:nvPr/>
            </p:nvSpPr>
            <p:spPr bwMode="auto">
              <a:xfrm>
                <a:off x="5641389" y="2419109"/>
                <a:ext cx="765298" cy="767587"/>
              </a:xfrm>
              <a:custGeom>
                <a:avLst/>
                <a:gdLst>
                  <a:gd name="T0" fmla="*/ 344 w 344"/>
                  <a:gd name="T1" fmla="*/ 172 h 344"/>
                  <a:gd name="T2" fmla="*/ 336 w 344"/>
                  <a:gd name="T3" fmla="*/ 119 h 344"/>
                  <a:gd name="T4" fmla="*/ 172 w 344"/>
                  <a:gd name="T5" fmla="*/ 172 h 344"/>
                  <a:gd name="T6" fmla="*/ 172 w 344"/>
                  <a:gd name="T7" fmla="*/ 0 h 344"/>
                  <a:gd name="T8" fmla="*/ 172 w 344"/>
                  <a:gd name="T9" fmla="*/ 0 h 344"/>
                  <a:gd name="T10" fmla="*/ 0 w 344"/>
                  <a:gd name="T11" fmla="*/ 172 h 344"/>
                  <a:gd name="T12" fmla="*/ 172 w 344"/>
                  <a:gd name="T13" fmla="*/ 344 h 344"/>
                  <a:gd name="T14" fmla="*/ 344 w 344"/>
                  <a:gd name="T15" fmla="*/ 172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44">
                    <a:moveTo>
                      <a:pt x="344" y="172"/>
                    </a:moveTo>
                    <a:cubicBezTo>
                      <a:pt x="344" y="153"/>
                      <a:pt x="341" y="135"/>
                      <a:pt x="336" y="119"/>
                    </a:cubicBezTo>
                    <a:cubicBezTo>
                      <a:pt x="172" y="172"/>
                      <a:pt x="172" y="172"/>
                      <a:pt x="172" y="172"/>
                    </a:cubicBezTo>
                    <a:cubicBezTo>
                      <a:pt x="172" y="0"/>
                      <a:pt x="172" y="0"/>
                      <a:pt x="172" y="0"/>
                    </a:cubicBezTo>
                    <a:cubicBezTo>
                      <a:pt x="172" y="0"/>
                      <a:pt x="172" y="0"/>
                      <a:pt x="172" y="0"/>
                    </a:cubicBezTo>
                    <a:cubicBezTo>
                      <a:pt x="77" y="0"/>
                      <a:pt x="0" y="77"/>
                      <a:pt x="0" y="172"/>
                    </a:cubicBezTo>
                    <a:cubicBezTo>
                      <a:pt x="0" y="267"/>
                      <a:pt x="77" y="344"/>
                      <a:pt x="172" y="344"/>
                    </a:cubicBezTo>
                    <a:cubicBezTo>
                      <a:pt x="267" y="344"/>
                      <a:pt x="344" y="267"/>
                      <a:pt x="344" y="172"/>
                    </a:cubicBez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4" name="Freeform 14">
                <a:extLst>
                  <a:ext uri="{FF2B5EF4-FFF2-40B4-BE49-F238E27FC236}">
                    <a16:creationId xmlns:a16="http://schemas.microsoft.com/office/drawing/2014/main" id="{0E320183-D20D-4F01-8BAC-CC36E4E02F4C}"/>
                  </a:ext>
                </a:extLst>
              </p:cNvPr>
              <p:cNvSpPr>
                <a:spLocks noEditPoints="1"/>
              </p:cNvSpPr>
              <p:nvPr/>
            </p:nvSpPr>
            <p:spPr bwMode="auto">
              <a:xfrm>
                <a:off x="5745488" y="2490249"/>
                <a:ext cx="173879" cy="192182"/>
              </a:xfrm>
              <a:custGeom>
                <a:avLst/>
                <a:gdLst>
                  <a:gd name="T0" fmla="*/ 78 w 78"/>
                  <a:gd name="T1" fmla="*/ 86 h 86"/>
                  <a:gd name="T2" fmla="*/ 39 w 78"/>
                  <a:gd name="T3" fmla="*/ 48 h 86"/>
                  <a:gd name="T4" fmla="*/ 0 w 78"/>
                  <a:gd name="T5" fmla="*/ 86 h 86"/>
                  <a:gd name="T6" fmla="*/ 16 w 78"/>
                  <a:gd name="T7" fmla="*/ 24 h 86"/>
                  <a:gd name="T8" fmla="*/ 40 w 78"/>
                  <a:gd name="T9" fmla="*/ 0 h 86"/>
                  <a:gd name="T10" fmla="*/ 64 w 78"/>
                  <a:gd name="T11" fmla="*/ 24 h 86"/>
                  <a:gd name="T12" fmla="*/ 40 w 78"/>
                  <a:gd name="T13" fmla="*/ 48 h 86"/>
                  <a:gd name="T14" fmla="*/ 16 w 78"/>
                  <a:gd name="T15" fmla="*/ 24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6">
                    <a:moveTo>
                      <a:pt x="78" y="86"/>
                    </a:moveTo>
                    <a:cubicBezTo>
                      <a:pt x="78" y="65"/>
                      <a:pt x="61" y="48"/>
                      <a:pt x="39" y="48"/>
                    </a:cubicBezTo>
                    <a:cubicBezTo>
                      <a:pt x="18" y="48"/>
                      <a:pt x="0" y="65"/>
                      <a:pt x="0" y="86"/>
                    </a:cubicBezTo>
                    <a:moveTo>
                      <a:pt x="16" y="24"/>
                    </a:moveTo>
                    <a:cubicBezTo>
                      <a:pt x="16" y="10"/>
                      <a:pt x="26" y="0"/>
                      <a:pt x="40" y="0"/>
                    </a:cubicBezTo>
                    <a:cubicBezTo>
                      <a:pt x="53" y="0"/>
                      <a:pt x="64" y="10"/>
                      <a:pt x="64" y="24"/>
                    </a:cubicBezTo>
                    <a:cubicBezTo>
                      <a:pt x="64" y="37"/>
                      <a:pt x="53" y="48"/>
                      <a:pt x="40" y="48"/>
                    </a:cubicBezTo>
                    <a:cubicBezTo>
                      <a:pt x="26" y="48"/>
                      <a:pt x="16" y="37"/>
                      <a:pt x="16" y="24"/>
                    </a:cubicBez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5" name="Freeform 16">
                <a:extLst>
                  <a:ext uri="{FF2B5EF4-FFF2-40B4-BE49-F238E27FC236}">
                    <a16:creationId xmlns:a16="http://schemas.microsoft.com/office/drawing/2014/main" id="{0EBB2270-6855-4DB3-BDC2-63CD34AA2969}"/>
                  </a:ext>
                </a:extLst>
              </p:cNvPr>
              <p:cNvSpPr>
                <a:spLocks noEditPoints="1"/>
              </p:cNvSpPr>
              <p:nvPr/>
            </p:nvSpPr>
            <p:spPr bwMode="auto">
              <a:xfrm>
                <a:off x="6210629" y="2730094"/>
                <a:ext cx="173879" cy="194471"/>
              </a:xfrm>
              <a:custGeom>
                <a:avLst/>
                <a:gdLst>
                  <a:gd name="T0" fmla="*/ 78 w 78"/>
                  <a:gd name="T1" fmla="*/ 87 h 87"/>
                  <a:gd name="T2" fmla="*/ 39 w 78"/>
                  <a:gd name="T3" fmla="*/ 48 h 87"/>
                  <a:gd name="T4" fmla="*/ 0 w 78"/>
                  <a:gd name="T5" fmla="*/ 87 h 87"/>
                  <a:gd name="T6" fmla="*/ 16 w 78"/>
                  <a:gd name="T7" fmla="*/ 24 h 87"/>
                  <a:gd name="T8" fmla="*/ 40 w 78"/>
                  <a:gd name="T9" fmla="*/ 0 h 87"/>
                  <a:gd name="T10" fmla="*/ 64 w 78"/>
                  <a:gd name="T11" fmla="*/ 24 h 87"/>
                  <a:gd name="T12" fmla="*/ 40 w 78"/>
                  <a:gd name="T13" fmla="*/ 48 h 87"/>
                  <a:gd name="T14" fmla="*/ 16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1" y="48"/>
                      <a:pt x="39" y="48"/>
                    </a:cubicBezTo>
                    <a:cubicBezTo>
                      <a:pt x="18" y="48"/>
                      <a:pt x="0" y="66"/>
                      <a:pt x="0" y="87"/>
                    </a:cubicBezTo>
                    <a:moveTo>
                      <a:pt x="16" y="24"/>
                    </a:moveTo>
                    <a:cubicBezTo>
                      <a:pt x="16" y="11"/>
                      <a:pt x="26" y="0"/>
                      <a:pt x="40" y="0"/>
                    </a:cubicBezTo>
                    <a:cubicBezTo>
                      <a:pt x="53" y="0"/>
                      <a:pt x="64" y="11"/>
                      <a:pt x="64" y="24"/>
                    </a:cubicBezTo>
                    <a:cubicBezTo>
                      <a:pt x="64" y="38"/>
                      <a:pt x="53" y="48"/>
                      <a:pt x="40" y="48"/>
                    </a:cubicBezTo>
                    <a:cubicBezTo>
                      <a:pt x="26" y="48"/>
                      <a:pt x="16" y="38"/>
                      <a:pt x="16" y="24"/>
                    </a:cubicBez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6" name="Freeform 17">
                <a:extLst>
                  <a:ext uri="{FF2B5EF4-FFF2-40B4-BE49-F238E27FC236}">
                    <a16:creationId xmlns:a16="http://schemas.microsoft.com/office/drawing/2014/main" id="{216CEFE9-B1EC-43EC-9EEE-3E4A99C38AC0}"/>
                  </a:ext>
                </a:extLst>
              </p:cNvPr>
              <p:cNvSpPr>
                <a:spLocks noEditPoints="1"/>
              </p:cNvSpPr>
              <p:nvPr/>
            </p:nvSpPr>
            <p:spPr bwMode="auto">
              <a:xfrm>
                <a:off x="6051883" y="2931779"/>
                <a:ext cx="173879" cy="194471"/>
              </a:xfrm>
              <a:custGeom>
                <a:avLst/>
                <a:gdLst>
                  <a:gd name="T0" fmla="*/ 78 w 78"/>
                  <a:gd name="T1" fmla="*/ 87 h 87"/>
                  <a:gd name="T2" fmla="*/ 39 w 78"/>
                  <a:gd name="T3" fmla="*/ 48 h 87"/>
                  <a:gd name="T4" fmla="*/ 0 w 78"/>
                  <a:gd name="T5" fmla="*/ 87 h 87"/>
                  <a:gd name="T6" fmla="*/ 15 w 78"/>
                  <a:gd name="T7" fmla="*/ 24 h 87"/>
                  <a:gd name="T8" fmla="*/ 39 w 78"/>
                  <a:gd name="T9" fmla="*/ 0 h 87"/>
                  <a:gd name="T10" fmla="*/ 64 w 78"/>
                  <a:gd name="T11" fmla="*/ 24 h 87"/>
                  <a:gd name="T12" fmla="*/ 39 w 78"/>
                  <a:gd name="T13" fmla="*/ 48 h 87"/>
                  <a:gd name="T14" fmla="*/ 15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1" y="48"/>
                      <a:pt x="39" y="48"/>
                    </a:cubicBezTo>
                    <a:cubicBezTo>
                      <a:pt x="18" y="48"/>
                      <a:pt x="0" y="66"/>
                      <a:pt x="0" y="87"/>
                    </a:cubicBezTo>
                    <a:moveTo>
                      <a:pt x="15" y="24"/>
                    </a:moveTo>
                    <a:cubicBezTo>
                      <a:pt x="15" y="11"/>
                      <a:pt x="26" y="0"/>
                      <a:pt x="39" y="0"/>
                    </a:cubicBezTo>
                    <a:cubicBezTo>
                      <a:pt x="53" y="0"/>
                      <a:pt x="64" y="11"/>
                      <a:pt x="64" y="24"/>
                    </a:cubicBezTo>
                    <a:cubicBezTo>
                      <a:pt x="64" y="38"/>
                      <a:pt x="53" y="48"/>
                      <a:pt x="39" y="48"/>
                    </a:cubicBezTo>
                    <a:cubicBezTo>
                      <a:pt x="26" y="48"/>
                      <a:pt x="15" y="38"/>
                      <a:pt x="15" y="24"/>
                    </a:cubicBez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7" name="Freeform 18">
                <a:extLst>
                  <a:ext uri="{FF2B5EF4-FFF2-40B4-BE49-F238E27FC236}">
                    <a16:creationId xmlns:a16="http://schemas.microsoft.com/office/drawing/2014/main" id="{B8768DE2-B653-42F0-A92E-0ECD372BC023}"/>
                  </a:ext>
                </a:extLst>
              </p:cNvPr>
              <p:cNvSpPr>
                <a:spLocks noEditPoints="1"/>
              </p:cNvSpPr>
              <p:nvPr/>
            </p:nvSpPr>
            <p:spPr bwMode="auto">
              <a:xfrm>
                <a:off x="5658549" y="2730667"/>
                <a:ext cx="173879" cy="193327"/>
              </a:xfrm>
              <a:custGeom>
                <a:avLst/>
                <a:gdLst>
                  <a:gd name="T0" fmla="*/ 78 w 78"/>
                  <a:gd name="T1" fmla="*/ 87 h 87"/>
                  <a:gd name="T2" fmla="*/ 39 w 78"/>
                  <a:gd name="T3" fmla="*/ 48 h 87"/>
                  <a:gd name="T4" fmla="*/ 0 w 78"/>
                  <a:gd name="T5" fmla="*/ 87 h 87"/>
                  <a:gd name="T6" fmla="*/ 15 w 78"/>
                  <a:gd name="T7" fmla="*/ 24 h 87"/>
                  <a:gd name="T8" fmla="*/ 39 w 78"/>
                  <a:gd name="T9" fmla="*/ 0 h 87"/>
                  <a:gd name="T10" fmla="*/ 64 w 78"/>
                  <a:gd name="T11" fmla="*/ 24 h 87"/>
                  <a:gd name="T12" fmla="*/ 39 w 78"/>
                  <a:gd name="T13" fmla="*/ 48 h 87"/>
                  <a:gd name="T14" fmla="*/ 15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0" y="48"/>
                      <a:pt x="39" y="48"/>
                    </a:cubicBezTo>
                    <a:cubicBezTo>
                      <a:pt x="17" y="48"/>
                      <a:pt x="0" y="66"/>
                      <a:pt x="0" y="87"/>
                    </a:cubicBezTo>
                    <a:moveTo>
                      <a:pt x="15" y="24"/>
                    </a:moveTo>
                    <a:cubicBezTo>
                      <a:pt x="15" y="11"/>
                      <a:pt x="26" y="0"/>
                      <a:pt x="39" y="0"/>
                    </a:cubicBezTo>
                    <a:cubicBezTo>
                      <a:pt x="53" y="0"/>
                      <a:pt x="64" y="11"/>
                      <a:pt x="64" y="24"/>
                    </a:cubicBezTo>
                    <a:cubicBezTo>
                      <a:pt x="64" y="37"/>
                      <a:pt x="53" y="48"/>
                      <a:pt x="39" y="48"/>
                    </a:cubicBezTo>
                    <a:cubicBezTo>
                      <a:pt x="26" y="48"/>
                      <a:pt x="15" y="37"/>
                      <a:pt x="15" y="24"/>
                    </a:cubicBez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8" name="Freeform 18">
                <a:extLst>
                  <a:ext uri="{FF2B5EF4-FFF2-40B4-BE49-F238E27FC236}">
                    <a16:creationId xmlns:a16="http://schemas.microsoft.com/office/drawing/2014/main" id="{2F3A8789-E4E0-47FF-87E7-F85033B5D861}"/>
                  </a:ext>
                </a:extLst>
              </p:cNvPr>
              <p:cNvSpPr>
                <a:spLocks noEditPoints="1"/>
              </p:cNvSpPr>
              <p:nvPr/>
            </p:nvSpPr>
            <p:spPr bwMode="auto">
              <a:xfrm>
                <a:off x="5814821" y="2932351"/>
                <a:ext cx="173879" cy="193327"/>
              </a:xfrm>
              <a:custGeom>
                <a:avLst/>
                <a:gdLst>
                  <a:gd name="T0" fmla="*/ 78 w 78"/>
                  <a:gd name="T1" fmla="*/ 87 h 87"/>
                  <a:gd name="T2" fmla="*/ 39 w 78"/>
                  <a:gd name="T3" fmla="*/ 48 h 87"/>
                  <a:gd name="T4" fmla="*/ 0 w 78"/>
                  <a:gd name="T5" fmla="*/ 87 h 87"/>
                  <a:gd name="T6" fmla="*/ 15 w 78"/>
                  <a:gd name="T7" fmla="*/ 24 h 87"/>
                  <a:gd name="T8" fmla="*/ 39 w 78"/>
                  <a:gd name="T9" fmla="*/ 0 h 87"/>
                  <a:gd name="T10" fmla="*/ 64 w 78"/>
                  <a:gd name="T11" fmla="*/ 24 h 87"/>
                  <a:gd name="T12" fmla="*/ 39 w 78"/>
                  <a:gd name="T13" fmla="*/ 48 h 87"/>
                  <a:gd name="T14" fmla="*/ 15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0" y="48"/>
                      <a:pt x="39" y="48"/>
                    </a:cubicBezTo>
                    <a:cubicBezTo>
                      <a:pt x="17" y="48"/>
                      <a:pt x="0" y="66"/>
                      <a:pt x="0" y="87"/>
                    </a:cubicBezTo>
                    <a:moveTo>
                      <a:pt x="15" y="24"/>
                    </a:moveTo>
                    <a:cubicBezTo>
                      <a:pt x="15" y="11"/>
                      <a:pt x="26" y="0"/>
                      <a:pt x="39" y="0"/>
                    </a:cubicBezTo>
                    <a:cubicBezTo>
                      <a:pt x="53" y="0"/>
                      <a:pt x="64" y="11"/>
                      <a:pt x="64" y="24"/>
                    </a:cubicBezTo>
                    <a:cubicBezTo>
                      <a:pt x="64" y="37"/>
                      <a:pt x="53" y="48"/>
                      <a:pt x="39" y="48"/>
                    </a:cubicBezTo>
                    <a:cubicBezTo>
                      <a:pt x="26" y="48"/>
                      <a:pt x="15" y="37"/>
                      <a:pt x="15" y="24"/>
                    </a:cubicBez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14" name="Group 113">
              <a:extLst>
                <a:ext uri="{FF2B5EF4-FFF2-40B4-BE49-F238E27FC236}">
                  <a16:creationId xmlns:a16="http://schemas.microsoft.com/office/drawing/2014/main" id="{F3E0ECC5-4BA7-428A-ADB4-B95810DE66AD}"/>
                </a:ext>
              </a:extLst>
            </p:cNvPr>
            <p:cNvGrpSpPr/>
            <p:nvPr/>
          </p:nvGrpSpPr>
          <p:grpSpPr>
            <a:xfrm>
              <a:off x="8862105" y="2339782"/>
              <a:ext cx="725141" cy="742432"/>
              <a:chOff x="8816668" y="2304146"/>
              <a:chExt cx="725141" cy="742432"/>
            </a:xfrm>
          </p:grpSpPr>
          <p:sp>
            <p:nvSpPr>
              <p:cNvPr id="113" name="Freeform 22">
                <a:extLst>
                  <a:ext uri="{FF2B5EF4-FFF2-40B4-BE49-F238E27FC236}">
                    <a16:creationId xmlns:a16="http://schemas.microsoft.com/office/drawing/2014/main" id="{DD045EC2-ED8F-469D-9C07-1395E376E7D7}"/>
                  </a:ext>
                </a:extLst>
              </p:cNvPr>
              <p:cNvSpPr>
                <a:spLocks/>
              </p:cNvSpPr>
              <p:nvPr/>
            </p:nvSpPr>
            <p:spPr bwMode="auto">
              <a:xfrm>
                <a:off x="8816668" y="2304146"/>
                <a:ext cx="725141" cy="742432"/>
              </a:xfrm>
              <a:custGeom>
                <a:avLst/>
                <a:gdLst>
                  <a:gd name="T0" fmla="*/ 176 w 345"/>
                  <a:gd name="T1" fmla="*/ 352 h 352"/>
                  <a:gd name="T2" fmla="*/ 0 w 345"/>
                  <a:gd name="T3" fmla="*/ 176 h 352"/>
                  <a:gd name="T4" fmla="*/ 176 w 345"/>
                  <a:gd name="T5" fmla="*/ 0 h 352"/>
                  <a:gd name="T6" fmla="*/ 180 w 345"/>
                  <a:gd name="T7" fmla="*/ 0 h 352"/>
                  <a:gd name="T8" fmla="*/ 180 w 345"/>
                  <a:gd name="T9" fmla="*/ 173 h 352"/>
                  <a:gd name="T10" fmla="*/ 345 w 345"/>
                  <a:gd name="T11" fmla="*/ 226 h 352"/>
                  <a:gd name="T12" fmla="*/ 344 w 345"/>
                  <a:gd name="T13" fmla="*/ 230 h 352"/>
                  <a:gd name="T14" fmla="*/ 176 w 345"/>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352">
                    <a:moveTo>
                      <a:pt x="176" y="352"/>
                    </a:moveTo>
                    <a:cubicBezTo>
                      <a:pt x="79" y="352"/>
                      <a:pt x="0" y="273"/>
                      <a:pt x="0" y="176"/>
                    </a:cubicBezTo>
                    <a:cubicBezTo>
                      <a:pt x="0" y="79"/>
                      <a:pt x="79" y="0"/>
                      <a:pt x="176" y="0"/>
                    </a:cubicBezTo>
                    <a:cubicBezTo>
                      <a:pt x="180" y="0"/>
                      <a:pt x="180" y="0"/>
                      <a:pt x="180" y="0"/>
                    </a:cubicBezTo>
                    <a:cubicBezTo>
                      <a:pt x="180" y="173"/>
                      <a:pt x="180" y="173"/>
                      <a:pt x="180" y="173"/>
                    </a:cubicBezTo>
                    <a:cubicBezTo>
                      <a:pt x="345" y="226"/>
                      <a:pt x="345" y="226"/>
                      <a:pt x="345" y="226"/>
                    </a:cubicBezTo>
                    <a:cubicBezTo>
                      <a:pt x="344" y="230"/>
                      <a:pt x="344" y="230"/>
                      <a:pt x="344" y="230"/>
                    </a:cubicBezTo>
                    <a:cubicBezTo>
                      <a:pt x="320" y="303"/>
                      <a:pt x="253" y="352"/>
                      <a:pt x="176" y="352"/>
                    </a:cubicBezTo>
                    <a:close/>
                  </a:path>
                </a:pathLst>
              </a:custGeom>
              <a:solidFill>
                <a:srgbClr val="FFFFFF"/>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25">
                <a:extLst>
                  <a:ext uri="{FF2B5EF4-FFF2-40B4-BE49-F238E27FC236}">
                    <a16:creationId xmlns:a16="http://schemas.microsoft.com/office/drawing/2014/main" id="{BE8C1404-71F5-40E4-BA8E-09C62A31BA42}"/>
                  </a:ext>
                </a:extLst>
              </p:cNvPr>
              <p:cNvSpPr>
                <a:spLocks/>
              </p:cNvSpPr>
              <p:nvPr/>
            </p:nvSpPr>
            <p:spPr bwMode="auto">
              <a:xfrm>
                <a:off x="9110615" y="2698597"/>
                <a:ext cx="151296" cy="48631"/>
              </a:xfrm>
              <a:custGeom>
                <a:avLst/>
                <a:gdLst>
                  <a:gd name="T0" fmla="*/ 71 w 72"/>
                  <a:gd name="T1" fmla="*/ 0 h 23"/>
                  <a:gd name="T2" fmla="*/ 72 w 72"/>
                  <a:gd name="T3" fmla="*/ 4 h 23"/>
                  <a:gd name="T4" fmla="*/ 53 w 72"/>
                  <a:gd name="T5" fmla="*/ 23 h 23"/>
                  <a:gd name="T6" fmla="*/ 0 w 72"/>
                  <a:gd name="T7" fmla="*/ 23 h 23"/>
                </a:gdLst>
                <a:ahLst/>
                <a:cxnLst>
                  <a:cxn ang="0">
                    <a:pos x="T0" y="T1"/>
                  </a:cxn>
                  <a:cxn ang="0">
                    <a:pos x="T2" y="T3"/>
                  </a:cxn>
                  <a:cxn ang="0">
                    <a:pos x="T4" y="T5"/>
                  </a:cxn>
                  <a:cxn ang="0">
                    <a:pos x="T6" y="T7"/>
                  </a:cxn>
                </a:cxnLst>
                <a:rect l="0" t="0" r="r" b="b"/>
                <a:pathLst>
                  <a:path w="72" h="23">
                    <a:moveTo>
                      <a:pt x="71" y="0"/>
                    </a:moveTo>
                    <a:cubicBezTo>
                      <a:pt x="72" y="1"/>
                      <a:pt x="72" y="3"/>
                      <a:pt x="72" y="4"/>
                    </a:cubicBezTo>
                    <a:cubicBezTo>
                      <a:pt x="72" y="14"/>
                      <a:pt x="64" y="23"/>
                      <a:pt x="53" y="23"/>
                    </a:cubicBezTo>
                    <a:cubicBezTo>
                      <a:pt x="0" y="23"/>
                      <a:pt x="0" y="23"/>
                      <a:pt x="0" y="23"/>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26">
                <a:extLst>
                  <a:ext uri="{FF2B5EF4-FFF2-40B4-BE49-F238E27FC236}">
                    <a16:creationId xmlns:a16="http://schemas.microsoft.com/office/drawing/2014/main" id="{0F534652-51B9-4850-931B-EB5CA0669930}"/>
                  </a:ext>
                </a:extLst>
              </p:cNvPr>
              <p:cNvSpPr>
                <a:spLocks/>
              </p:cNvSpPr>
              <p:nvPr/>
            </p:nvSpPr>
            <p:spPr bwMode="auto">
              <a:xfrm>
                <a:off x="9110615" y="2585125"/>
                <a:ext cx="75647" cy="79970"/>
              </a:xfrm>
              <a:custGeom>
                <a:avLst/>
                <a:gdLst>
                  <a:gd name="T0" fmla="*/ 36 w 36"/>
                  <a:gd name="T1" fmla="*/ 0 h 38"/>
                  <a:gd name="T2" fmla="*/ 19 w 36"/>
                  <a:gd name="T3" fmla="*/ 0 h 38"/>
                  <a:gd name="T4" fmla="*/ 0 w 36"/>
                  <a:gd name="T5" fmla="*/ 19 h 38"/>
                  <a:gd name="T6" fmla="*/ 17 w 36"/>
                  <a:gd name="T7" fmla="*/ 37 h 38"/>
                  <a:gd name="T8" fmla="*/ 36 w 36"/>
                  <a:gd name="T9" fmla="*/ 38 h 38"/>
                </a:gdLst>
                <a:ahLst/>
                <a:cxnLst>
                  <a:cxn ang="0">
                    <a:pos x="T0" y="T1"/>
                  </a:cxn>
                  <a:cxn ang="0">
                    <a:pos x="T2" y="T3"/>
                  </a:cxn>
                  <a:cxn ang="0">
                    <a:pos x="T4" y="T5"/>
                  </a:cxn>
                  <a:cxn ang="0">
                    <a:pos x="T6" y="T7"/>
                  </a:cxn>
                  <a:cxn ang="0">
                    <a:pos x="T8" y="T9"/>
                  </a:cxn>
                </a:cxnLst>
                <a:rect l="0" t="0" r="r" b="b"/>
                <a:pathLst>
                  <a:path w="36" h="38">
                    <a:moveTo>
                      <a:pt x="36" y="0"/>
                    </a:moveTo>
                    <a:cubicBezTo>
                      <a:pt x="19" y="0"/>
                      <a:pt x="19" y="0"/>
                      <a:pt x="19" y="0"/>
                    </a:cubicBezTo>
                    <a:cubicBezTo>
                      <a:pt x="9" y="0"/>
                      <a:pt x="0" y="9"/>
                      <a:pt x="0" y="19"/>
                    </a:cubicBezTo>
                    <a:cubicBezTo>
                      <a:pt x="0" y="28"/>
                      <a:pt x="8" y="36"/>
                      <a:pt x="17" y="37"/>
                    </a:cubicBezTo>
                    <a:cubicBezTo>
                      <a:pt x="36" y="38"/>
                      <a:pt x="36" y="38"/>
                      <a:pt x="36" y="38"/>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4" name="Freeform 27">
                <a:extLst>
                  <a:ext uri="{FF2B5EF4-FFF2-40B4-BE49-F238E27FC236}">
                    <a16:creationId xmlns:a16="http://schemas.microsoft.com/office/drawing/2014/main" id="{48AAD704-4856-4661-B930-44F46323A770}"/>
                  </a:ext>
                </a:extLst>
              </p:cNvPr>
              <p:cNvSpPr>
                <a:spLocks/>
              </p:cNvSpPr>
              <p:nvPr/>
            </p:nvSpPr>
            <p:spPr bwMode="auto">
              <a:xfrm>
                <a:off x="9186263" y="2641320"/>
                <a:ext cx="0" cy="156700"/>
              </a:xfrm>
              <a:custGeom>
                <a:avLst/>
                <a:gdLst>
                  <a:gd name="T0" fmla="*/ 15 h 74"/>
                  <a:gd name="T1" fmla="*/ 74 h 74"/>
                </a:gdLst>
                <a:ahLst/>
                <a:cxnLst>
                  <a:cxn ang="0">
                    <a:pos x="0" y="T0"/>
                  </a:cxn>
                  <a:cxn ang="0">
                    <a:pos x="0" y="T1"/>
                  </a:cxn>
                </a:cxnLst>
                <a:rect l="0" t="0" r="r" b="b"/>
                <a:pathLst>
                  <a:path h="74">
                    <a:moveTo>
                      <a:pt x="0" y="15"/>
                    </a:moveTo>
                    <a:cubicBezTo>
                      <a:pt x="0" y="0"/>
                      <a:pt x="0" y="74"/>
                      <a:pt x="0" y="74"/>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5" name="Freeform 29">
                <a:extLst>
                  <a:ext uri="{FF2B5EF4-FFF2-40B4-BE49-F238E27FC236}">
                    <a16:creationId xmlns:a16="http://schemas.microsoft.com/office/drawing/2014/main" id="{4EB2DE5D-586B-4EAD-A1E2-16727BC38DF2}"/>
                  </a:ext>
                </a:extLst>
              </p:cNvPr>
              <p:cNvSpPr>
                <a:spLocks/>
              </p:cNvSpPr>
              <p:nvPr/>
            </p:nvSpPr>
            <p:spPr bwMode="auto">
              <a:xfrm>
                <a:off x="8848009" y="2585125"/>
                <a:ext cx="151296" cy="162103"/>
              </a:xfrm>
              <a:custGeom>
                <a:avLst/>
                <a:gdLst>
                  <a:gd name="T0" fmla="*/ 71 w 72"/>
                  <a:gd name="T1" fmla="*/ 0 h 77"/>
                  <a:gd name="T2" fmla="*/ 18 w 72"/>
                  <a:gd name="T3" fmla="*/ 0 h 77"/>
                  <a:gd name="T4" fmla="*/ 0 w 72"/>
                  <a:gd name="T5" fmla="*/ 19 h 77"/>
                  <a:gd name="T6" fmla="*/ 17 w 72"/>
                  <a:gd name="T7" fmla="*/ 37 h 77"/>
                  <a:gd name="T8" fmla="*/ 54 w 72"/>
                  <a:gd name="T9" fmla="*/ 40 h 77"/>
                  <a:gd name="T10" fmla="*/ 72 w 72"/>
                  <a:gd name="T11" fmla="*/ 58 h 77"/>
                  <a:gd name="T12" fmla="*/ 53 w 72"/>
                  <a:gd name="T13" fmla="*/ 77 h 77"/>
                  <a:gd name="T14" fmla="*/ 0 w 7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7">
                    <a:moveTo>
                      <a:pt x="71" y="0"/>
                    </a:moveTo>
                    <a:cubicBezTo>
                      <a:pt x="18" y="0"/>
                      <a:pt x="18" y="0"/>
                      <a:pt x="18" y="0"/>
                    </a:cubicBezTo>
                    <a:cubicBezTo>
                      <a:pt x="8" y="0"/>
                      <a:pt x="0" y="9"/>
                      <a:pt x="0" y="19"/>
                    </a:cubicBezTo>
                    <a:cubicBezTo>
                      <a:pt x="0" y="28"/>
                      <a:pt x="7" y="36"/>
                      <a:pt x="17" y="37"/>
                    </a:cubicBezTo>
                    <a:cubicBezTo>
                      <a:pt x="54" y="40"/>
                      <a:pt x="54" y="40"/>
                      <a:pt x="54" y="40"/>
                    </a:cubicBezTo>
                    <a:cubicBezTo>
                      <a:pt x="64" y="40"/>
                      <a:pt x="72" y="48"/>
                      <a:pt x="72" y="58"/>
                    </a:cubicBezTo>
                    <a:cubicBezTo>
                      <a:pt x="72" y="68"/>
                      <a:pt x="63" y="77"/>
                      <a:pt x="53" y="77"/>
                    </a:cubicBezTo>
                    <a:cubicBezTo>
                      <a:pt x="0" y="77"/>
                      <a:pt x="0" y="77"/>
                      <a:pt x="0" y="77"/>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6" name="Freeform 30">
                <a:extLst>
                  <a:ext uri="{FF2B5EF4-FFF2-40B4-BE49-F238E27FC236}">
                    <a16:creationId xmlns:a16="http://schemas.microsoft.com/office/drawing/2014/main" id="{2EDA6CF6-63D8-4D93-8BC7-D1CCAFE7CA08}"/>
                  </a:ext>
                </a:extLst>
              </p:cNvPr>
              <p:cNvSpPr>
                <a:spLocks/>
              </p:cNvSpPr>
              <p:nvPr/>
            </p:nvSpPr>
            <p:spPr bwMode="auto">
              <a:xfrm>
                <a:off x="8923656" y="2532171"/>
                <a:ext cx="0" cy="265848"/>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7" name="Freeform 31">
                <a:extLst>
                  <a:ext uri="{FF2B5EF4-FFF2-40B4-BE49-F238E27FC236}">
                    <a16:creationId xmlns:a16="http://schemas.microsoft.com/office/drawing/2014/main" id="{D0B59EE9-8AF2-4411-8C5C-83705E07583E}"/>
                  </a:ext>
                </a:extLst>
              </p:cNvPr>
              <p:cNvSpPr>
                <a:spLocks/>
              </p:cNvSpPr>
              <p:nvPr/>
            </p:nvSpPr>
            <p:spPr bwMode="auto">
              <a:xfrm>
                <a:off x="8980933" y="2772084"/>
                <a:ext cx="149135" cy="161022"/>
              </a:xfrm>
              <a:custGeom>
                <a:avLst/>
                <a:gdLst>
                  <a:gd name="T0" fmla="*/ 71 w 71"/>
                  <a:gd name="T1" fmla="*/ 0 h 76"/>
                  <a:gd name="T2" fmla="*/ 18 w 71"/>
                  <a:gd name="T3" fmla="*/ 0 h 76"/>
                  <a:gd name="T4" fmla="*/ 0 w 71"/>
                  <a:gd name="T5" fmla="*/ 18 h 76"/>
                  <a:gd name="T6" fmla="*/ 17 w 71"/>
                  <a:gd name="T7" fmla="*/ 37 h 76"/>
                  <a:gd name="T8" fmla="*/ 54 w 71"/>
                  <a:gd name="T9" fmla="*/ 39 h 76"/>
                  <a:gd name="T10" fmla="*/ 71 w 71"/>
                  <a:gd name="T11" fmla="*/ 58 h 76"/>
                  <a:gd name="T12" fmla="*/ 53 w 71"/>
                  <a:gd name="T13" fmla="*/ 76 h 76"/>
                  <a:gd name="T14" fmla="*/ 0 w 71"/>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6">
                    <a:moveTo>
                      <a:pt x="71" y="0"/>
                    </a:moveTo>
                    <a:cubicBezTo>
                      <a:pt x="18" y="0"/>
                      <a:pt x="18" y="0"/>
                      <a:pt x="18" y="0"/>
                    </a:cubicBezTo>
                    <a:cubicBezTo>
                      <a:pt x="8" y="0"/>
                      <a:pt x="0" y="8"/>
                      <a:pt x="0" y="18"/>
                    </a:cubicBezTo>
                    <a:cubicBezTo>
                      <a:pt x="0" y="28"/>
                      <a:pt x="7" y="36"/>
                      <a:pt x="17" y="37"/>
                    </a:cubicBezTo>
                    <a:cubicBezTo>
                      <a:pt x="54" y="39"/>
                      <a:pt x="54" y="39"/>
                      <a:pt x="54" y="39"/>
                    </a:cubicBezTo>
                    <a:cubicBezTo>
                      <a:pt x="64" y="40"/>
                      <a:pt x="71" y="48"/>
                      <a:pt x="71" y="58"/>
                    </a:cubicBezTo>
                    <a:cubicBezTo>
                      <a:pt x="71" y="68"/>
                      <a:pt x="63" y="76"/>
                      <a:pt x="53" y="76"/>
                    </a:cubicBezTo>
                    <a:cubicBezTo>
                      <a:pt x="0" y="76"/>
                      <a:pt x="0" y="76"/>
                      <a:pt x="0" y="76"/>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8" name="Freeform 32">
                <a:extLst>
                  <a:ext uri="{FF2B5EF4-FFF2-40B4-BE49-F238E27FC236}">
                    <a16:creationId xmlns:a16="http://schemas.microsoft.com/office/drawing/2014/main" id="{0D47D20C-AF02-4B7B-A389-3D520735036F}"/>
                  </a:ext>
                </a:extLst>
              </p:cNvPr>
              <p:cNvSpPr>
                <a:spLocks/>
              </p:cNvSpPr>
              <p:nvPr/>
            </p:nvSpPr>
            <p:spPr bwMode="auto">
              <a:xfrm>
                <a:off x="9054420" y="2719129"/>
                <a:ext cx="0" cy="266930"/>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9" name="Freeform 33">
                <a:extLst>
                  <a:ext uri="{FF2B5EF4-FFF2-40B4-BE49-F238E27FC236}">
                    <a16:creationId xmlns:a16="http://schemas.microsoft.com/office/drawing/2014/main" id="{2907A3F9-596D-4AA1-98C7-697CB2778F94}"/>
                  </a:ext>
                </a:extLst>
              </p:cNvPr>
              <p:cNvSpPr>
                <a:spLocks/>
              </p:cNvSpPr>
              <p:nvPr/>
            </p:nvSpPr>
            <p:spPr bwMode="auto">
              <a:xfrm>
                <a:off x="9243540" y="2772084"/>
                <a:ext cx="151296" cy="161022"/>
              </a:xfrm>
              <a:custGeom>
                <a:avLst/>
                <a:gdLst>
                  <a:gd name="T0" fmla="*/ 71 w 72"/>
                  <a:gd name="T1" fmla="*/ 0 h 76"/>
                  <a:gd name="T2" fmla="*/ 18 w 72"/>
                  <a:gd name="T3" fmla="*/ 0 h 76"/>
                  <a:gd name="T4" fmla="*/ 0 w 72"/>
                  <a:gd name="T5" fmla="*/ 18 h 76"/>
                  <a:gd name="T6" fmla="*/ 17 w 72"/>
                  <a:gd name="T7" fmla="*/ 37 h 76"/>
                  <a:gd name="T8" fmla="*/ 54 w 72"/>
                  <a:gd name="T9" fmla="*/ 39 h 76"/>
                  <a:gd name="T10" fmla="*/ 72 w 72"/>
                  <a:gd name="T11" fmla="*/ 58 h 76"/>
                  <a:gd name="T12" fmla="*/ 53 w 72"/>
                  <a:gd name="T13" fmla="*/ 76 h 76"/>
                  <a:gd name="T14" fmla="*/ 0 w 72"/>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6">
                    <a:moveTo>
                      <a:pt x="71" y="0"/>
                    </a:moveTo>
                    <a:cubicBezTo>
                      <a:pt x="18" y="0"/>
                      <a:pt x="18" y="0"/>
                      <a:pt x="18" y="0"/>
                    </a:cubicBezTo>
                    <a:cubicBezTo>
                      <a:pt x="8" y="0"/>
                      <a:pt x="0" y="8"/>
                      <a:pt x="0" y="18"/>
                    </a:cubicBezTo>
                    <a:cubicBezTo>
                      <a:pt x="0" y="28"/>
                      <a:pt x="7" y="36"/>
                      <a:pt x="17" y="37"/>
                    </a:cubicBezTo>
                    <a:cubicBezTo>
                      <a:pt x="54" y="39"/>
                      <a:pt x="54" y="39"/>
                      <a:pt x="54" y="39"/>
                    </a:cubicBezTo>
                    <a:cubicBezTo>
                      <a:pt x="64" y="40"/>
                      <a:pt x="72" y="48"/>
                      <a:pt x="72" y="58"/>
                    </a:cubicBezTo>
                    <a:cubicBezTo>
                      <a:pt x="72" y="68"/>
                      <a:pt x="63" y="76"/>
                      <a:pt x="53" y="76"/>
                    </a:cubicBezTo>
                    <a:cubicBezTo>
                      <a:pt x="0" y="76"/>
                      <a:pt x="0" y="76"/>
                      <a:pt x="0" y="76"/>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0" name="Freeform 34">
                <a:extLst>
                  <a:ext uri="{FF2B5EF4-FFF2-40B4-BE49-F238E27FC236}">
                    <a16:creationId xmlns:a16="http://schemas.microsoft.com/office/drawing/2014/main" id="{10D76001-A8A5-4B8F-93BD-E4BB2F3988E6}"/>
                  </a:ext>
                </a:extLst>
              </p:cNvPr>
              <p:cNvSpPr>
                <a:spLocks/>
              </p:cNvSpPr>
              <p:nvPr/>
            </p:nvSpPr>
            <p:spPr bwMode="auto">
              <a:xfrm>
                <a:off x="9319187" y="2719129"/>
                <a:ext cx="0" cy="266930"/>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1" name="Freeform 35">
                <a:extLst>
                  <a:ext uri="{FF2B5EF4-FFF2-40B4-BE49-F238E27FC236}">
                    <a16:creationId xmlns:a16="http://schemas.microsoft.com/office/drawing/2014/main" id="{FA9ACCF4-D733-4B65-B60E-72EBE2548216}"/>
                  </a:ext>
                </a:extLst>
              </p:cNvPr>
              <p:cNvSpPr>
                <a:spLocks/>
              </p:cNvSpPr>
              <p:nvPr/>
            </p:nvSpPr>
            <p:spPr bwMode="auto">
              <a:xfrm>
                <a:off x="9004218" y="2392761"/>
                <a:ext cx="149135" cy="159941"/>
              </a:xfrm>
              <a:custGeom>
                <a:avLst/>
                <a:gdLst>
                  <a:gd name="T0" fmla="*/ 71 w 71"/>
                  <a:gd name="T1" fmla="*/ 0 h 76"/>
                  <a:gd name="T2" fmla="*/ 18 w 71"/>
                  <a:gd name="T3" fmla="*/ 0 h 76"/>
                  <a:gd name="T4" fmla="*/ 0 w 71"/>
                  <a:gd name="T5" fmla="*/ 18 h 76"/>
                  <a:gd name="T6" fmla="*/ 17 w 71"/>
                  <a:gd name="T7" fmla="*/ 37 h 76"/>
                  <a:gd name="T8" fmla="*/ 54 w 71"/>
                  <a:gd name="T9" fmla="*/ 39 h 76"/>
                  <a:gd name="T10" fmla="*/ 71 w 71"/>
                  <a:gd name="T11" fmla="*/ 58 h 76"/>
                  <a:gd name="T12" fmla="*/ 53 w 71"/>
                  <a:gd name="T13" fmla="*/ 76 h 76"/>
                  <a:gd name="T14" fmla="*/ 0 w 71"/>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6">
                    <a:moveTo>
                      <a:pt x="71" y="0"/>
                    </a:moveTo>
                    <a:cubicBezTo>
                      <a:pt x="18" y="0"/>
                      <a:pt x="18" y="0"/>
                      <a:pt x="18" y="0"/>
                    </a:cubicBezTo>
                    <a:cubicBezTo>
                      <a:pt x="8" y="0"/>
                      <a:pt x="0" y="8"/>
                      <a:pt x="0" y="18"/>
                    </a:cubicBezTo>
                    <a:cubicBezTo>
                      <a:pt x="0" y="28"/>
                      <a:pt x="7" y="36"/>
                      <a:pt x="17" y="37"/>
                    </a:cubicBezTo>
                    <a:cubicBezTo>
                      <a:pt x="54" y="39"/>
                      <a:pt x="54" y="39"/>
                      <a:pt x="54" y="39"/>
                    </a:cubicBezTo>
                    <a:cubicBezTo>
                      <a:pt x="64" y="40"/>
                      <a:pt x="71" y="48"/>
                      <a:pt x="71" y="58"/>
                    </a:cubicBezTo>
                    <a:cubicBezTo>
                      <a:pt x="71" y="68"/>
                      <a:pt x="63" y="76"/>
                      <a:pt x="53" y="76"/>
                    </a:cubicBezTo>
                    <a:cubicBezTo>
                      <a:pt x="0" y="76"/>
                      <a:pt x="0" y="76"/>
                      <a:pt x="0" y="76"/>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2" name="Freeform 36">
                <a:extLst>
                  <a:ext uri="{FF2B5EF4-FFF2-40B4-BE49-F238E27FC236}">
                    <a16:creationId xmlns:a16="http://schemas.microsoft.com/office/drawing/2014/main" id="{44CE0A27-1EDD-4B92-A052-5EE028EF8C5B}"/>
                  </a:ext>
                </a:extLst>
              </p:cNvPr>
              <p:cNvSpPr>
                <a:spLocks/>
              </p:cNvSpPr>
              <p:nvPr/>
            </p:nvSpPr>
            <p:spPr bwMode="auto">
              <a:xfrm>
                <a:off x="9077705" y="2339809"/>
                <a:ext cx="0" cy="265848"/>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119" name="Text Placeholder 4">
            <a:extLst>
              <a:ext uri="{FF2B5EF4-FFF2-40B4-BE49-F238E27FC236}">
                <a16:creationId xmlns:a16="http://schemas.microsoft.com/office/drawing/2014/main" id="{3D31B2F7-1D2C-4A2A-811A-7956596601B6}"/>
              </a:ext>
            </a:extLst>
          </p:cNvPr>
          <p:cNvSpPr txBox="1">
            <a:spLocks/>
          </p:cNvSpPr>
          <p:nvPr/>
        </p:nvSpPr>
        <p:spPr bwMode="auto">
          <a:xfrm>
            <a:off x="2291417" y="4695657"/>
            <a:ext cx="1809134" cy="430887"/>
          </a:xfrm>
          <a:prstGeom prst="rect">
            <a:avLst/>
          </a:prstGeom>
        </p:spPr>
        <p:txBody>
          <a:bodyPr vert="horz" wrap="square" lIns="0" tIns="0" rIns="0" bIns="0" numCol="1" rtlCol="0" anchor="t" anchorCtr="0" compatLnSpc="1">
            <a:prstTxWarp prst="textNoShape">
              <a:avLst/>
            </a:prstTxWarp>
            <a:spAutoFit/>
          </a:bodyPr>
          <a:lstStyle>
            <a:lvl1pPr marL="0" indent="0" algn="l" defTabSz="912813" rtl="0" eaLnBrk="0" fontAlgn="base" hangingPunct="0">
              <a:lnSpc>
                <a:spcPct val="90000"/>
              </a:lnSpc>
              <a:spcBef>
                <a:spcPct val="20000"/>
              </a:spcBef>
              <a:spcAft>
                <a:spcPct val="0"/>
              </a:spcAft>
              <a:buSzPct val="90000"/>
              <a:buFont typeface="Arial" panose="020B0604020202020204" pitchFamily="34" charset="0"/>
              <a:buNone/>
              <a:defRPr sz="3200" kern="1200">
                <a:solidFill>
                  <a:schemeClr val="tx1"/>
                </a:solidFill>
                <a:latin typeface="+mj-lt"/>
                <a:ea typeface="MS PGothic" panose="020B0600070205080204" pitchFamily="34" charset="-128"/>
                <a:cs typeface="MS PGothic" charset="0"/>
              </a:defRPr>
            </a:lvl1pPr>
            <a:lvl2pPr marL="0" indent="0" algn="l" defTabSz="912813" rtl="0" eaLnBrk="0" fontAlgn="base" hangingPunct="0">
              <a:lnSpc>
                <a:spcPct val="90000"/>
              </a:lnSpc>
              <a:spcBef>
                <a:spcPts val="0"/>
              </a:spcBef>
              <a:spcAft>
                <a:spcPts val="686"/>
              </a:spcAft>
              <a:buSzPct val="90000"/>
              <a:buFontTx/>
              <a:buNone/>
              <a:defRPr sz="1961" kern="1200">
                <a:solidFill>
                  <a:schemeClr val="tx2"/>
                </a:solidFill>
                <a:latin typeface="+mj-lt"/>
                <a:ea typeface="MS PGothic" panose="020B0600070205080204" pitchFamily="34" charset="-128"/>
                <a:cs typeface="MS PGothic" charset="0"/>
              </a:defRPr>
            </a:lvl2pPr>
            <a:lvl3pPr marL="223968" indent="0" algn="l" defTabSz="912813" rtl="0" eaLnBrk="0" fontAlgn="base" hangingPunct="0">
              <a:lnSpc>
                <a:spcPct val="90000"/>
              </a:lnSpc>
              <a:spcBef>
                <a:spcPts val="0"/>
              </a:spcBef>
              <a:spcAft>
                <a:spcPts val="686"/>
              </a:spcAft>
              <a:buSzPct val="90000"/>
              <a:buFont typeface="Arial" panose="020B0604020202020204" pitchFamily="34" charset="0"/>
              <a:buNone/>
              <a:defRPr kern="1200">
                <a:gradFill>
                  <a:gsLst>
                    <a:gs pos="1250">
                      <a:schemeClr val="tx1"/>
                    </a:gs>
                    <a:gs pos="100000">
                      <a:schemeClr val="tx1"/>
                    </a:gs>
                  </a:gsLst>
                  <a:lin ang="5400000" scaled="0"/>
                </a:gradFill>
                <a:latin typeface="+mn-lt"/>
                <a:ea typeface="MS PGothic" panose="020B0600070205080204" pitchFamily="34" charset="-128"/>
                <a:cs typeface="MS PGothic" charset="0"/>
              </a:defRPr>
            </a:lvl3pPr>
            <a:lvl4pPr marL="447935" indent="0" algn="l" defTabSz="912813" rtl="0" eaLnBrk="0" fontAlgn="base" hangingPunct="0">
              <a:lnSpc>
                <a:spcPct val="90000"/>
              </a:lnSpc>
              <a:spcBef>
                <a:spcPts val="0"/>
              </a:spcBef>
              <a:spcAft>
                <a:spcPts val="686"/>
              </a:spcAft>
              <a:buSzPct val="90000"/>
              <a:buFont typeface="Arial" panose="020B0604020202020204" pitchFamily="34" charset="0"/>
              <a:buNone/>
              <a:defRPr sz="1600" kern="1200">
                <a:gradFill>
                  <a:gsLst>
                    <a:gs pos="1250">
                      <a:schemeClr val="tx1"/>
                    </a:gs>
                    <a:gs pos="100000">
                      <a:schemeClr val="tx1"/>
                    </a:gs>
                  </a:gsLst>
                  <a:lin ang="5400000" scaled="0"/>
                </a:gradFill>
                <a:latin typeface="+mn-lt"/>
                <a:ea typeface="MS PGothic" panose="020B0600070205080204" pitchFamily="34" charset="-128"/>
                <a:cs typeface="MS PGothic" charset="0"/>
              </a:defRPr>
            </a:lvl4pPr>
            <a:lvl5pPr marL="671903" indent="0" algn="l" defTabSz="912813" rtl="0" eaLnBrk="0" fontAlgn="base" hangingPunct="0">
              <a:lnSpc>
                <a:spcPct val="90000"/>
              </a:lnSpc>
              <a:spcBef>
                <a:spcPts val="0"/>
              </a:spcBef>
              <a:spcAft>
                <a:spcPts val="686"/>
              </a:spcAft>
              <a:buSzPct val="90000"/>
              <a:buFont typeface="Arial" panose="020B0604020202020204" pitchFamily="34" charset="0"/>
              <a:buNone/>
              <a:defRPr sz="1600" kern="1200">
                <a:gradFill>
                  <a:gsLst>
                    <a:gs pos="1250">
                      <a:schemeClr val="tx1"/>
                    </a:gs>
                    <a:gs pos="100000">
                      <a:schemeClr val="tx1"/>
                    </a:gs>
                  </a:gsLst>
                  <a:lin ang="5400000" scaled="0"/>
                </a:gradFill>
                <a:latin typeface="+mn-lt"/>
                <a:ea typeface="MS PGothic" panose="020B0600070205080204" pitchFamily="34" charset="-128"/>
                <a:cs typeface="MS PGothic" charset="0"/>
              </a:defRPr>
            </a:lvl5pPr>
            <a:lvl6pPr marL="2513061"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69982"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6902"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3823"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2813" rtl="0" eaLnBrk="1" fontAlgn="base" latinLnBrk="0" hangingPunct="1">
              <a:lnSpc>
                <a:spcPct val="100000"/>
              </a:lnSpc>
              <a:spcBef>
                <a:spcPct val="20000"/>
              </a:spcBef>
              <a:spcAft>
                <a:spcPct val="0"/>
              </a:spcAft>
              <a:buClrTx/>
              <a:buSzPct val="90000"/>
              <a:buFont typeface="Arial" charset="0"/>
              <a:buNone/>
              <a:tabLst/>
              <a:defRPr/>
            </a:pPr>
            <a:r>
              <a:rPr kumimoji="0" lang="en-US" sz="1400" b="1" i="0" u="none" strike="noStrike" kern="0" cap="none" spc="0" normalizeH="0" baseline="0" noProof="0">
                <a:ln>
                  <a:noFill/>
                </a:ln>
                <a:solidFill>
                  <a:srgbClr val="0078D7"/>
                </a:solidFill>
                <a:effectLst/>
                <a:uLnTx/>
                <a:uFillTx/>
                <a:latin typeface="Segoe UI Semibold" charset="0"/>
                <a:ea typeface="MS PGothic" panose="020B0600070205080204" pitchFamily="34" charset="-128"/>
                <a:cs typeface="Segoe UI Semibold" charset="0"/>
              </a:rPr>
              <a:t>New requirements</a:t>
            </a:r>
            <a:br>
              <a:rPr kumimoji="0" lang="en-US" sz="1400" b="1" i="0" u="none" strike="noStrike" kern="0" cap="none" spc="0" normalizeH="0" baseline="0" noProof="0">
                <a:ln>
                  <a:noFill/>
                </a:ln>
                <a:solidFill>
                  <a:srgbClr val="0078D7"/>
                </a:solidFill>
                <a:effectLst/>
                <a:uLnTx/>
                <a:uFillTx/>
                <a:latin typeface="Segoe UI Semibold" charset="0"/>
                <a:ea typeface="MS PGothic" panose="020B0600070205080204" pitchFamily="34" charset="-128"/>
                <a:cs typeface="Segoe UI Semibold" charset="0"/>
              </a:rPr>
            </a:br>
            <a:r>
              <a:rPr kumimoji="0" lang="en-US" sz="1400" b="1" i="0" u="none" strike="noStrike" kern="0" cap="none" spc="0" normalizeH="0" baseline="0" noProof="0">
                <a:ln>
                  <a:noFill/>
                </a:ln>
                <a:solidFill>
                  <a:srgbClr val="0078D7"/>
                </a:solidFill>
                <a:effectLst/>
                <a:uLnTx/>
                <a:uFillTx/>
                <a:latin typeface="Segoe UI Semibold" charset="0"/>
                <a:ea typeface="MS PGothic" panose="020B0600070205080204" pitchFamily="34" charset="-128"/>
                <a:cs typeface="Segoe UI Semibold" charset="0"/>
              </a:rPr>
              <a:t>May 25, 2018</a:t>
            </a:r>
          </a:p>
        </p:txBody>
      </p:sp>
      <p:grpSp>
        <p:nvGrpSpPr>
          <p:cNvPr id="120" name="Group 119">
            <a:extLst>
              <a:ext uri="{FF2B5EF4-FFF2-40B4-BE49-F238E27FC236}">
                <a16:creationId xmlns:a16="http://schemas.microsoft.com/office/drawing/2014/main" id="{B038CBB5-F8F1-41F3-A132-8C49FB71744D}"/>
              </a:ext>
            </a:extLst>
          </p:cNvPr>
          <p:cNvGrpSpPr/>
          <p:nvPr/>
        </p:nvGrpSpPr>
        <p:grpSpPr>
          <a:xfrm>
            <a:off x="2689979" y="3616331"/>
            <a:ext cx="890378" cy="880905"/>
            <a:chOff x="1252747" y="3835167"/>
            <a:chExt cx="1043053" cy="1031956"/>
          </a:xfrm>
        </p:grpSpPr>
        <p:sp>
          <p:nvSpPr>
            <p:cNvPr id="121" name="5-Point Star 100">
              <a:extLst>
                <a:ext uri="{FF2B5EF4-FFF2-40B4-BE49-F238E27FC236}">
                  <a16:creationId xmlns:a16="http://schemas.microsoft.com/office/drawing/2014/main" id="{2870A309-19CD-42C4-9857-3A7BA82A1EC7}"/>
                </a:ext>
              </a:extLst>
            </p:cNvPr>
            <p:cNvSpPr/>
            <p:nvPr/>
          </p:nvSpPr>
          <p:spPr bwMode="auto">
            <a:xfrm>
              <a:off x="1474849" y="3892135"/>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2" name="5-Point Star 101">
              <a:extLst>
                <a:ext uri="{FF2B5EF4-FFF2-40B4-BE49-F238E27FC236}">
                  <a16:creationId xmlns:a16="http://schemas.microsoft.com/office/drawing/2014/main" id="{CB8A9DED-A039-42C5-94E7-A4F694EFE4BD}"/>
                </a:ext>
              </a:extLst>
            </p:cNvPr>
            <p:cNvSpPr/>
            <p:nvPr/>
          </p:nvSpPr>
          <p:spPr bwMode="auto">
            <a:xfrm>
              <a:off x="1916142" y="3892135"/>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3" name="5-Point Star 102">
              <a:extLst>
                <a:ext uri="{FF2B5EF4-FFF2-40B4-BE49-F238E27FC236}">
                  <a16:creationId xmlns:a16="http://schemas.microsoft.com/office/drawing/2014/main" id="{8EF26701-A9BD-475A-921D-B6F34CAE7BDC}"/>
                </a:ext>
              </a:extLst>
            </p:cNvPr>
            <p:cNvSpPr/>
            <p:nvPr/>
          </p:nvSpPr>
          <p:spPr bwMode="auto">
            <a:xfrm>
              <a:off x="1479398" y="4664692"/>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4" name="5-Point Star 103">
              <a:extLst>
                <a:ext uri="{FF2B5EF4-FFF2-40B4-BE49-F238E27FC236}">
                  <a16:creationId xmlns:a16="http://schemas.microsoft.com/office/drawing/2014/main" id="{C0D68B0A-13D2-4203-86FD-7E9D1EAF269C}"/>
                </a:ext>
              </a:extLst>
            </p:cNvPr>
            <p:cNvSpPr/>
            <p:nvPr/>
          </p:nvSpPr>
          <p:spPr bwMode="auto">
            <a:xfrm>
              <a:off x="1925240" y="4660143"/>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5" name="5-Point Star 104">
              <a:extLst>
                <a:ext uri="{FF2B5EF4-FFF2-40B4-BE49-F238E27FC236}">
                  <a16:creationId xmlns:a16="http://schemas.microsoft.com/office/drawing/2014/main" id="{0DFE28C0-03CC-491F-ADB9-602A5B9D1062}"/>
                </a:ext>
              </a:extLst>
            </p:cNvPr>
            <p:cNvSpPr/>
            <p:nvPr/>
          </p:nvSpPr>
          <p:spPr bwMode="auto">
            <a:xfrm>
              <a:off x="1305063" y="4051256"/>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6" name="5-Point Star 105">
              <a:extLst>
                <a:ext uri="{FF2B5EF4-FFF2-40B4-BE49-F238E27FC236}">
                  <a16:creationId xmlns:a16="http://schemas.microsoft.com/office/drawing/2014/main" id="{8685B31F-9C27-4E25-97CF-A60C024D4598}"/>
                </a:ext>
              </a:extLst>
            </p:cNvPr>
            <p:cNvSpPr/>
            <p:nvPr/>
          </p:nvSpPr>
          <p:spPr bwMode="auto">
            <a:xfrm>
              <a:off x="2084361" y="4051256"/>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7" name="5-Point Star 106">
              <a:extLst>
                <a:ext uri="{FF2B5EF4-FFF2-40B4-BE49-F238E27FC236}">
                  <a16:creationId xmlns:a16="http://schemas.microsoft.com/office/drawing/2014/main" id="{3DD63C07-5B19-477F-AFA9-609D0EB9F958}"/>
                </a:ext>
              </a:extLst>
            </p:cNvPr>
            <p:cNvSpPr/>
            <p:nvPr/>
          </p:nvSpPr>
          <p:spPr bwMode="auto">
            <a:xfrm>
              <a:off x="1305063" y="4498893"/>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8" name="5-Point Star 107">
              <a:extLst>
                <a:ext uri="{FF2B5EF4-FFF2-40B4-BE49-F238E27FC236}">
                  <a16:creationId xmlns:a16="http://schemas.microsoft.com/office/drawing/2014/main" id="{02C62E26-A603-4345-926F-099B9B7DC73E}"/>
                </a:ext>
              </a:extLst>
            </p:cNvPr>
            <p:cNvSpPr/>
            <p:nvPr/>
          </p:nvSpPr>
          <p:spPr bwMode="auto">
            <a:xfrm>
              <a:off x="2084361" y="4498893"/>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9" name="5-Point Star 108">
              <a:extLst>
                <a:ext uri="{FF2B5EF4-FFF2-40B4-BE49-F238E27FC236}">
                  <a16:creationId xmlns:a16="http://schemas.microsoft.com/office/drawing/2014/main" id="{DAD89485-0D72-4EE7-A99E-36BBCFFA95F2}"/>
                </a:ext>
              </a:extLst>
            </p:cNvPr>
            <p:cNvSpPr/>
            <p:nvPr/>
          </p:nvSpPr>
          <p:spPr bwMode="auto">
            <a:xfrm>
              <a:off x="1252747" y="4282967"/>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0" name="5-Point Star 109">
              <a:extLst>
                <a:ext uri="{FF2B5EF4-FFF2-40B4-BE49-F238E27FC236}">
                  <a16:creationId xmlns:a16="http://schemas.microsoft.com/office/drawing/2014/main" id="{73906683-4C0E-47BB-A218-44007DAABEEB}"/>
                </a:ext>
              </a:extLst>
            </p:cNvPr>
            <p:cNvSpPr/>
            <p:nvPr/>
          </p:nvSpPr>
          <p:spPr bwMode="auto">
            <a:xfrm>
              <a:off x="2145777" y="4282967"/>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5-Point Star 110">
              <a:extLst>
                <a:ext uri="{FF2B5EF4-FFF2-40B4-BE49-F238E27FC236}">
                  <a16:creationId xmlns:a16="http://schemas.microsoft.com/office/drawing/2014/main" id="{A2F589D7-EB70-402C-8775-12A2DFAFE9EA}"/>
                </a:ext>
              </a:extLst>
            </p:cNvPr>
            <p:cNvSpPr/>
            <p:nvPr/>
          </p:nvSpPr>
          <p:spPr bwMode="auto">
            <a:xfrm>
              <a:off x="1695495" y="3835167"/>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2" name="5-Point Star 111">
              <a:extLst>
                <a:ext uri="{FF2B5EF4-FFF2-40B4-BE49-F238E27FC236}">
                  <a16:creationId xmlns:a16="http://schemas.microsoft.com/office/drawing/2014/main" id="{AE4F637B-A6E3-49C7-8519-F7A0490F17F7}"/>
                </a:ext>
              </a:extLst>
            </p:cNvPr>
            <p:cNvSpPr/>
            <p:nvPr/>
          </p:nvSpPr>
          <p:spPr bwMode="auto">
            <a:xfrm>
              <a:off x="1695494" y="4717100"/>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3" name="TextBox 132">
              <a:extLst>
                <a:ext uri="{FF2B5EF4-FFF2-40B4-BE49-F238E27FC236}">
                  <a16:creationId xmlns:a16="http://schemas.microsoft.com/office/drawing/2014/main" id="{9F1A3169-2771-4C0F-9CDE-F019175F962B}"/>
                </a:ext>
              </a:extLst>
            </p:cNvPr>
            <p:cNvSpPr txBox="1"/>
            <p:nvPr/>
          </p:nvSpPr>
          <p:spPr>
            <a:xfrm>
              <a:off x="1490220" y="4261235"/>
              <a:ext cx="610308" cy="227147"/>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100" normalizeH="0" baseline="0" noProof="0">
                  <a:ln>
                    <a:noFill/>
                  </a:ln>
                  <a:solidFill>
                    <a:srgbClr val="0078D7"/>
                  </a:solidFill>
                  <a:effectLst/>
                  <a:uLnTx/>
                  <a:uFillTx/>
                  <a:latin typeface="Segoe UI Semibold" panose="020B0502040204020203" pitchFamily="34" charset="0"/>
                  <a:ea typeface="+mn-ea"/>
                  <a:cs typeface="Segoe UI Semibold" panose="020B0502040204020203" pitchFamily="34" charset="0"/>
                </a:rPr>
                <a:t>GDPR</a:t>
              </a:r>
            </a:p>
          </p:txBody>
        </p:sp>
      </p:grpSp>
      <p:sp>
        <p:nvSpPr>
          <p:cNvPr id="134" name="Text Placeholder 4">
            <a:extLst>
              <a:ext uri="{FF2B5EF4-FFF2-40B4-BE49-F238E27FC236}">
                <a16:creationId xmlns:a16="http://schemas.microsoft.com/office/drawing/2014/main" id="{AEA711D0-CDD9-4854-865B-38311B8312FF}"/>
              </a:ext>
            </a:extLst>
          </p:cNvPr>
          <p:cNvSpPr txBox="1">
            <a:spLocks/>
          </p:cNvSpPr>
          <p:nvPr/>
        </p:nvSpPr>
        <p:spPr bwMode="auto">
          <a:xfrm>
            <a:off x="7871519" y="4835951"/>
            <a:ext cx="3018454" cy="215444"/>
          </a:xfrm>
          <a:prstGeom prst="rect">
            <a:avLst/>
          </a:prstGeom>
        </p:spPr>
        <p:txBody>
          <a:bodyPr vert="horz" wrap="none" lIns="0" tIns="0" rIns="0" bIns="0" numCol="1" rtlCol="0" anchor="t" anchorCtr="0" compatLnSpc="1">
            <a:prstTxWarp prst="textNoShape">
              <a:avLst/>
            </a:prstTxWarp>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36145" marR="0" lvl="0" indent="-336145" algn="ctr" defTabSz="914367" rtl="0" eaLnBrk="1" fontAlgn="auto" latinLnBrk="0" hangingPunct="1">
              <a:lnSpc>
                <a:spcPct val="100000"/>
              </a:lnSpc>
              <a:spcBef>
                <a:spcPct val="20000"/>
              </a:spcBef>
              <a:spcAft>
                <a:spcPts val="0"/>
              </a:spcAft>
              <a:buClrTx/>
              <a:buSzPct val="90000"/>
              <a:buFont typeface="Arial" charset="0"/>
              <a:buNone/>
              <a:tabLst/>
              <a:defRPr/>
            </a:pPr>
            <a:r>
              <a:rPr kumimoji="0" lang="en-US" sz="1400" b="1" i="0" u="none" strike="noStrike" kern="0" cap="none" spc="0" normalizeH="0" baseline="0" noProof="0">
                <a:ln>
                  <a:noFill/>
                </a:ln>
                <a:solidFill>
                  <a:srgbClr val="0078D7"/>
                </a:solidFill>
                <a:effectLst/>
                <a:uLnTx/>
                <a:uFillTx/>
                <a:latin typeface="Segoe UI Semibold" charset="0"/>
                <a:ea typeface="+mn-ea"/>
                <a:cs typeface="Segoe UI Semibold" charset="0"/>
              </a:rPr>
              <a:t>Other regulations for protecting data</a:t>
            </a:r>
          </a:p>
        </p:txBody>
      </p:sp>
      <p:grpSp>
        <p:nvGrpSpPr>
          <p:cNvPr id="143" name="Group 142">
            <a:extLst>
              <a:ext uri="{FF2B5EF4-FFF2-40B4-BE49-F238E27FC236}">
                <a16:creationId xmlns:a16="http://schemas.microsoft.com/office/drawing/2014/main" id="{8A06D765-E0F1-441E-A7F0-57F2CA4D2C3B}"/>
              </a:ext>
            </a:extLst>
          </p:cNvPr>
          <p:cNvGrpSpPr/>
          <p:nvPr/>
        </p:nvGrpSpPr>
        <p:grpSpPr>
          <a:xfrm>
            <a:off x="6502163" y="3764562"/>
            <a:ext cx="4892577" cy="418322"/>
            <a:chOff x="4919466" y="3806429"/>
            <a:chExt cx="6393668" cy="430192"/>
          </a:xfrm>
        </p:grpSpPr>
        <p:pic>
          <p:nvPicPr>
            <p:cNvPr id="136" name="Picture 135">
              <a:extLst>
                <a:ext uri="{FF2B5EF4-FFF2-40B4-BE49-F238E27FC236}">
                  <a16:creationId xmlns:a16="http://schemas.microsoft.com/office/drawing/2014/main" id="{672AC352-2F49-41BD-80E4-B3B44F4C4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53510" y="3885721"/>
              <a:ext cx="659624" cy="27161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136">
              <a:extLst>
                <a:ext uri="{FF2B5EF4-FFF2-40B4-BE49-F238E27FC236}">
                  <a16:creationId xmlns:a16="http://schemas.microsoft.com/office/drawing/2014/main" id="{5873A06B-DC7D-45CA-A344-499DA534F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20272" y="3814925"/>
              <a:ext cx="623046" cy="41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BEA648C2-B066-4619-BB17-0124D1534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971869" y="3867323"/>
              <a:ext cx="616810" cy="30840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138">
              <a:extLst>
                <a:ext uri="{FF2B5EF4-FFF2-40B4-BE49-F238E27FC236}">
                  <a16:creationId xmlns:a16="http://schemas.microsoft.com/office/drawing/2014/main" id="{DC2B838F-0BFD-4972-B9D7-23A01FEA9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466" y="3812356"/>
              <a:ext cx="494224" cy="418338"/>
            </a:xfrm>
            <a:prstGeom prst="rect">
              <a:avLst/>
            </a:prstGeom>
          </p:spPr>
        </p:pic>
        <p:pic>
          <p:nvPicPr>
            <p:cNvPr id="140" name="Picture 139">
              <a:extLst>
                <a:ext uri="{FF2B5EF4-FFF2-40B4-BE49-F238E27FC236}">
                  <a16:creationId xmlns:a16="http://schemas.microsoft.com/office/drawing/2014/main" id="{856C73F2-10D4-420F-8A75-0047C83E1A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4878" y="3806429"/>
              <a:ext cx="519678" cy="430192"/>
            </a:xfrm>
            <a:prstGeom prst="rect">
              <a:avLst/>
            </a:prstGeom>
          </p:spPr>
        </p:pic>
        <p:pic>
          <p:nvPicPr>
            <p:cNvPr id="141" name="Picture 140">
              <a:extLst>
                <a:ext uri="{FF2B5EF4-FFF2-40B4-BE49-F238E27FC236}">
                  <a16:creationId xmlns:a16="http://schemas.microsoft.com/office/drawing/2014/main" id="{6AF50272-1D82-462E-AD3C-61C42C4EB3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2285" y="3831629"/>
              <a:ext cx="735102" cy="379794"/>
            </a:xfrm>
            <a:prstGeom prst="rect">
              <a:avLst/>
            </a:prstGeom>
          </p:spPr>
        </p:pic>
      </p:grpSp>
      <p:sp>
        <p:nvSpPr>
          <p:cNvPr id="142" name="Right Bracket 141">
            <a:extLst>
              <a:ext uri="{FF2B5EF4-FFF2-40B4-BE49-F238E27FC236}">
                <a16:creationId xmlns:a16="http://schemas.microsoft.com/office/drawing/2014/main" id="{22BD6822-A755-4E53-B151-4A5B8064836F}"/>
              </a:ext>
            </a:extLst>
          </p:cNvPr>
          <p:cNvSpPr/>
          <p:nvPr/>
        </p:nvSpPr>
        <p:spPr>
          <a:xfrm rot="5400000">
            <a:off x="9073142" y="1870599"/>
            <a:ext cx="151806" cy="5293774"/>
          </a:xfrm>
          <a:prstGeom prst="rightBracket">
            <a:avLst>
              <a:gd name="adj" fmla="val 5603"/>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4" name="Rectangle 143">
            <a:extLst>
              <a:ext uri="{FF2B5EF4-FFF2-40B4-BE49-F238E27FC236}">
                <a16:creationId xmlns:a16="http://schemas.microsoft.com/office/drawing/2014/main" id="{2D1FD819-2536-42C6-A829-0B4AC46E8162}"/>
              </a:ext>
            </a:extLst>
          </p:cNvPr>
          <p:cNvSpPr/>
          <p:nvPr/>
        </p:nvSpPr>
        <p:spPr>
          <a:xfrm>
            <a:off x="2408239" y="5444481"/>
            <a:ext cx="2908040" cy="840033"/>
          </a:xfrm>
          <a:prstGeom prst="rect">
            <a:avLst/>
          </a:prstGeom>
          <a:solidFill>
            <a:schemeClr val="tx1"/>
          </a:solidFill>
          <a:ln>
            <a:solidFill>
              <a:schemeClr val="tx1"/>
            </a:solidFill>
          </a:ln>
        </p:spPr>
        <p:txBody>
          <a:bodyPr wrap="square" anchor="ctr">
            <a:noAutofit/>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The deadline is quickly approaching for these popular 2008 releases</a:t>
            </a:r>
          </a:p>
        </p:txBody>
      </p:sp>
      <p:sp>
        <p:nvSpPr>
          <p:cNvPr id="146" name="Rectangle 145">
            <a:extLst>
              <a:ext uri="{FF2B5EF4-FFF2-40B4-BE49-F238E27FC236}">
                <a16:creationId xmlns:a16="http://schemas.microsoft.com/office/drawing/2014/main" id="{AD96EA38-038C-42D5-9D0A-AC82EE00B92B}"/>
              </a:ext>
            </a:extLst>
          </p:cNvPr>
          <p:cNvSpPr/>
          <p:nvPr/>
        </p:nvSpPr>
        <p:spPr>
          <a:xfrm>
            <a:off x="2511353" y="6567136"/>
            <a:ext cx="9966959" cy="353943"/>
          </a:xfrm>
          <a:prstGeom prst="rect">
            <a:avLst/>
          </a:prstGeom>
        </p:spPr>
        <p:txBody>
          <a:bodyPr wrap="square" lIns="0" tIns="0" rIns="0" bIns="0">
            <a:spAutoFit/>
          </a:bodyPr>
          <a:lstStyle/>
          <a:p>
            <a:pPr>
              <a:defRPr/>
            </a:pPr>
            <a:r>
              <a:rPr kumimoji="0" lang="en-IN" sz="1100" b="0" i="0" u="none" strike="noStrike" kern="1200" cap="none" spc="0" normalizeH="0" baseline="0" noProof="0">
                <a:ln>
                  <a:noFill/>
                </a:ln>
                <a:solidFill>
                  <a:srgbClr val="353535"/>
                </a:solidFill>
                <a:effectLst/>
                <a:uLnTx/>
                <a:uFillTx/>
                <a:latin typeface="Segoe UI Semilight"/>
                <a:ea typeface="+mn-ea"/>
                <a:cs typeface="+mn-cs"/>
              </a:rPr>
              <a:t>Visit: </a:t>
            </a:r>
            <a:r>
              <a:rPr kumimoji="0" lang="en-IN" sz="1100" b="0" i="0" u="none" strike="noStrike" kern="1200" cap="none" spc="0" normalizeH="0" baseline="0" noProof="0">
                <a:ln>
                  <a:noFill/>
                </a:ln>
                <a:solidFill>
                  <a:srgbClr val="0078D7"/>
                </a:solidFill>
                <a:effectLst/>
                <a:uLnTx/>
                <a:uFillTx/>
                <a:latin typeface="Segoe UI Semilight"/>
                <a:ea typeface="+mn-ea"/>
                <a:cs typeface="+mn-cs"/>
                <a:hlinkClick r:id="rId8">
                  <a:extLst>
                    <a:ext uri="{A12FA001-AC4F-418D-AE19-62706E023703}">
                      <ahyp:hlinkClr xmlns:ahyp="http://schemas.microsoft.com/office/drawing/2018/hyperlinkcolor" val="tx"/>
                    </a:ext>
                  </a:extLst>
                </a:hlinkClick>
              </a:rPr>
              <a:t>Windows Server 2008 EOS website</a:t>
            </a:r>
            <a:r>
              <a:rPr kumimoji="0" lang="en-IN" sz="1100" b="0" i="0" u="none" strike="noStrike" kern="1200" cap="none" spc="0" normalizeH="0" baseline="0" noProof="0">
                <a:ln>
                  <a:noFill/>
                </a:ln>
                <a:solidFill>
                  <a:srgbClr val="0078D7"/>
                </a:solidFill>
                <a:effectLst/>
                <a:uLnTx/>
                <a:uFillTx/>
                <a:latin typeface="Segoe UI Semilight"/>
                <a:ea typeface="+mn-ea"/>
                <a:cs typeface="+mn-cs"/>
              </a:rPr>
              <a:t> </a:t>
            </a:r>
            <a:r>
              <a:rPr kumimoji="0" lang="en-IN" sz="1100" b="0" i="0" u="none" strike="noStrike" kern="1200" cap="none" spc="0" normalizeH="0" baseline="0" noProof="0">
                <a:ln>
                  <a:noFill/>
                </a:ln>
                <a:solidFill>
                  <a:srgbClr val="353535"/>
                </a:solidFill>
                <a:effectLst/>
                <a:uLnTx/>
                <a:uFillTx/>
                <a:latin typeface="Segoe UI Semilight"/>
                <a:ea typeface="+mn-ea"/>
                <a:cs typeface="+mn-cs"/>
              </a:rPr>
              <a:t>| </a:t>
            </a:r>
            <a:r>
              <a:rPr kumimoji="0" lang="en-IN" sz="1100" b="0" i="0" u="none" strike="noStrike" kern="1200" cap="none" spc="0" normalizeH="0" baseline="0" noProof="0">
                <a:ln>
                  <a:noFill/>
                </a:ln>
                <a:solidFill>
                  <a:srgbClr val="0078D7"/>
                </a:solidFill>
                <a:effectLst/>
                <a:uLnTx/>
                <a:uFillTx/>
                <a:latin typeface="Segoe UI Semilight"/>
                <a:ea typeface="+mn-ea"/>
                <a:cs typeface="+mn-cs"/>
                <a:hlinkClick r:id="rId9">
                  <a:extLst>
                    <a:ext uri="{A12FA001-AC4F-418D-AE19-62706E023703}">
                      <ahyp:hlinkClr xmlns:ahyp="http://schemas.microsoft.com/office/drawing/2018/hyperlinkcolor" val="tx"/>
                    </a:ext>
                  </a:extLst>
                </a:hlinkClick>
              </a:rPr>
              <a:t>SQL Server 2008 EOS website </a:t>
            </a:r>
            <a:r>
              <a:rPr kumimoji="0" lang="en-IN" sz="1100" b="0" i="0" u="none" strike="noStrike" kern="1200" cap="none" spc="0" normalizeH="0" baseline="0" noProof="0">
                <a:ln>
                  <a:noFill/>
                </a:ln>
                <a:solidFill>
                  <a:srgbClr val="0078D7"/>
                </a:solidFill>
                <a:effectLst/>
                <a:uLnTx/>
                <a:uFillTx/>
                <a:latin typeface="Segoe UI Semilight"/>
                <a:ea typeface="+mn-ea"/>
                <a:cs typeface="+mn-cs"/>
              </a:rPr>
              <a:t> *) </a:t>
            </a:r>
            <a:r>
              <a:rPr lang="en-GB" sz="1100">
                <a:solidFill>
                  <a:schemeClr val="accent1"/>
                </a:solidFill>
                <a:latin typeface="Segoe UI Semilight" panose="020B0402040204020203" pitchFamily="34" charset="0"/>
                <a:ea typeface="Calibri" panose="020F0502020204030204" pitchFamily="34" charset="0"/>
                <a:cs typeface="Segoe UI Semilight" panose="020B0402040204020203" pitchFamily="34" charset="0"/>
                <a:hlinkClick r:id="rId10">
                  <a:extLst>
                    <a:ext uri="{A12FA001-AC4F-418D-AE19-62706E023703}">
                      <ahyp:hlinkClr xmlns:ahyp="http://schemas.microsoft.com/office/drawing/2018/hyperlinkcolor" val="tx"/>
                    </a:ext>
                  </a:extLst>
                </a:hlinkClick>
              </a:rPr>
              <a:t>https://www.infosecurity-magazine.com/news/gdpr-is-stifling-innovation-says/</a:t>
            </a:r>
            <a:r>
              <a:rPr lang="en-GB" sz="1100">
                <a:solidFill>
                  <a:schemeClr val="accent1"/>
                </a:solidFill>
                <a:latin typeface="Segoe UI Semilight" panose="020B0402040204020203" pitchFamily="34" charset="0"/>
                <a:ea typeface="Calibri" panose="020F0502020204030204" pitchFamily="34" charset="0"/>
                <a:cs typeface="Segoe UI Semilight" panose="020B0402040204020203" pitchFamily="34" charset="0"/>
              </a:rPr>
              <a:t> </a:t>
            </a:r>
            <a:endParaRPr lang="sv-SE" sz="1100">
              <a:solidFill>
                <a:schemeClr val="accent1"/>
              </a:solidFill>
              <a:latin typeface="Segoe UI Semilight" panose="020B0402040204020203" pitchFamily="34" charset="0"/>
              <a:ea typeface="Calibri" panose="020F0502020204030204" pitchFamily="34" charset="0"/>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0078D7"/>
                </a:solidFill>
                <a:effectLst/>
                <a:uLnTx/>
                <a:uFillTx/>
                <a:latin typeface="Segoe UI Semilight"/>
                <a:ea typeface="+mn-ea"/>
                <a:cs typeface="+mn-cs"/>
                <a:hlinkClick r:id="rId9">
                  <a:extLst>
                    <a:ext uri="{A12FA001-AC4F-418D-AE19-62706E023703}">
                      <ahyp:hlinkClr xmlns:ahyp="http://schemas.microsoft.com/office/drawing/2018/hyperlinkcolor" val="tx"/>
                    </a:ext>
                  </a:extLst>
                </a:hlinkClick>
              </a:rPr>
              <a:t> </a:t>
            </a:r>
            <a:endParaRPr kumimoji="0" lang="en-IN" sz="1200" b="0" i="0" u="none" strike="noStrike" kern="1200" cap="none" spc="0" normalizeH="0" baseline="0" noProof="0">
              <a:ln>
                <a:noFill/>
              </a:ln>
              <a:solidFill>
                <a:srgbClr val="0078D7"/>
              </a:solidFill>
              <a:effectLst/>
              <a:uLnTx/>
              <a:uFillTx/>
              <a:latin typeface="Segoe UI Semilight"/>
              <a:ea typeface="+mn-ea"/>
              <a:cs typeface="+mn-cs"/>
            </a:endParaRPr>
          </a:p>
        </p:txBody>
      </p:sp>
      <p:sp>
        <p:nvSpPr>
          <p:cNvPr id="147" name="Rectangle 146">
            <a:extLst>
              <a:ext uri="{FF2B5EF4-FFF2-40B4-BE49-F238E27FC236}">
                <a16:creationId xmlns:a16="http://schemas.microsoft.com/office/drawing/2014/main" id="{79315242-B6F0-494D-8F24-8DB1F89F3398}"/>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8" name="Rectangle 147">
            <a:extLst>
              <a:ext uri="{FF2B5EF4-FFF2-40B4-BE49-F238E27FC236}">
                <a16:creationId xmlns:a16="http://schemas.microsoft.com/office/drawing/2014/main" id="{A3BD9D7C-2FCB-402C-AB5A-0D64BDE95BBC}"/>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49" name="Rectangle 148">
            <a:hlinkClick r:id="rId11" action="ppaction://hlinksldjump"/>
            <a:extLst>
              <a:ext uri="{FF2B5EF4-FFF2-40B4-BE49-F238E27FC236}">
                <a16:creationId xmlns:a16="http://schemas.microsoft.com/office/drawing/2014/main" id="{13101A13-ECA8-466B-A17D-E793A7452615}"/>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159" name="Isosceles Triangle 158">
            <a:hlinkClick r:id="rId12" action="ppaction://hlinksldjump"/>
            <a:extLst>
              <a:ext uri="{FF2B5EF4-FFF2-40B4-BE49-F238E27FC236}">
                <a16:creationId xmlns:a16="http://schemas.microsoft.com/office/drawing/2014/main" id="{29042FE1-6CB0-4B57-95ED-D5E964F883A7}"/>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 name="Rectangle 2">
            <a:extLst>
              <a:ext uri="{FF2B5EF4-FFF2-40B4-BE49-F238E27FC236}">
                <a16:creationId xmlns:a16="http://schemas.microsoft.com/office/drawing/2014/main" id="{2C21270F-B372-471B-8400-680523021E29}"/>
              </a:ext>
            </a:extLst>
          </p:cNvPr>
          <p:cNvSpPr/>
          <p:nvPr/>
        </p:nvSpPr>
        <p:spPr>
          <a:xfrm>
            <a:off x="3981409" y="3714407"/>
            <a:ext cx="2187466" cy="1384995"/>
          </a:xfrm>
          <a:prstGeom prst="rect">
            <a:avLst/>
          </a:prstGeom>
        </p:spPr>
        <p:txBody>
          <a:bodyPr wrap="square">
            <a:spAutoFit/>
          </a:bodyPr>
          <a:lstStyle/>
          <a:p>
            <a:pPr lvl="0">
              <a:spcAft>
                <a:spcPts val="0"/>
              </a:spcAft>
            </a:pPr>
            <a:r>
              <a:rPr lang="en-GB" sz="1400">
                <a:latin typeface="Segoe UI Semilight" panose="020B0402040204020203" pitchFamily="34" charset="0"/>
                <a:ea typeface="Calibri" panose="020F0502020204030204" pitchFamily="34" charset="0"/>
                <a:cs typeface="Segoe UI Semilight" panose="020B0402040204020203" pitchFamily="34" charset="0"/>
              </a:rPr>
              <a:t>43% already question whether their organisation has the ability to identify and report a breach within the 72 hour time period *)</a:t>
            </a:r>
            <a:endParaRPr lang="sv-SE" sz="140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154" name="Rectangle 153">
            <a:hlinkClick r:id="rId13" action="ppaction://hlinksldjump"/>
            <a:extLst>
              <a:ext uri="{FF2B5EF4-FFF2-40B4-BE49-F238E27FC236}">
                <a16:creationId xmlns:a16="http://schemas.microsoft.com/office/drawing/2014/main" id="{27BE1A14-C523-4F85-8F77-55FB4F0A24B3}"/>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155" name="Rectangle 154">
            <a:hlinkClick r:id="rId14" action="ppaction://hlinksldjump"/>
            <a:extLst>
              <a:ext uri="{FF2B5EF4-FFF2-40B4-BE49-F238E27FC236}">
                <a16:creationId xmlns:a16="http://schemas.microsoft.com/office/drawing/2014/main" id="{1F678CB3-A402-4B5C-927B-D9EB80FC9F20}"/>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163" name="Rectangle 162">
            <a:hlinkClick r:id="rId13" action="ppaction://hlinksldjump"/>
            <a:extLst>
              <a:ext uri="{FF2B5EF4-FFF2-40B4-BE49-F238E27FC236}">
                <a16:creationId xmlns:a16="http://schemas.microsoft.com/office/drawing/2014/main" id="{DF22E010-D518-46AC-9600-F193CB7AA6C0}"/>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164" name="Rectangle 163">
            <a:hlinkClick r:id="rId15" action="ppaction://hlinksldjump"/>
            <a:extLst>
              <a:ext uri="{FF2B5EF4-FFF2-40B4-BE49-F238E27FC236}">
                <a16:creationId xmlns:a16="http://schemas.microsoft.com/office/drawing/2014/main" id="{32A37635-2983-4064-AAC8-51B53239B501}"/>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165" name="Rectangle 164">
            <a:hlinkClick r:id="rId14" action="ppaction://hlinksldjump"/>
            <a:extLst>
              <a:ext uri="{FF2B5EF4-FFF2-40B4-BE49-F238E27FC236}">
                <a16:creationId xmlns:a16="http://schemas.microsoft.com/office/drawing/2014/main" id="{A8A195C9-060C-48C1-B904-2BC3D1DA409B}"/>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166" name="Rectangle 165">
            <a:hlinkClick r:id="rId16" action="ppaction://hlinksldjump"/>
            <a:extLst>
              <a:ext uri="{FF2B5EF4-FFF2-40B4-BE49-F238E27FC236}">
                <a16:creationId xmlns:a16="http://schemas.microsoft.com/office/drawing/2014/main" id="{92BE4D39-AE27-450B-8F1D-2C41C693F310}"/>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167" name="Rectangle 166">
            <a:hlinkClick r:id="rId13" action="ppaction://hlinksldjump"/>
            <a:extLst>
              <a:ext uri="{FF2B5EF4-FFF2-40B4-BE49-F238E27FC236}">
                <a16:creationId xmlns:a16="http://schemas.microsoft.com/office/drawing/2014/main" id="{A8C95162-FD42-42CB-AEBB-CEB7A79CA7E3}"/>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168" name="Rectangle 167">
            <a:hlinkClick r:id="rId17" action="ppaction://hlinksldjump"/>
            <a:extLst>
              <a:ext uri="{FF2B5EF4-FFF2-40B4-BE49-F238E27FC236}">
                <a16:creationId xmlns:a16="http://schemas.microsoft.com/office/drawing/2014/main" id="{DC21AB29-CF7A-4846-8EB1-A2CC315BE0C2}"/>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10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rPr>
              <a:t>P</a:t>
            </a:r>
            <a:r>
              <a:rPr kumimoji="0" lang="en-US" sz="10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rPr>
              <a:t>age 1 of 3</a:t>
            </a:r>
          </a:p>
        </p:txBody>
      </p:sp>
      <p:sp>
        <p:nvSpPr>
          <p:cNvPr id="170" name="Rectangle 169">
            <a:hlinkClick r:id="rId18" action="ppaction://hlinksldjump"/>
            <a:extLst>
              <a:ext uri="{FF2B5EF4-FFF2-40B4-BE49-F238E27FC236}">
                <a16:creationId xmlns:a16="http://schemas.microsoft.com/office/drawing/2014/main" id="{3809A31F-EFA5-4B60-8DDA-7A49FDE9DFCB}"/>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171" name="Rectangle 170">
            <a:hlinkClick r:id="rId19" action="ppaction://hlinksldjump"/>
            <a:extLst>
              <a:ext uri="{FF2B5EF4-FFF2-40B4-BE49-F238E27FC236}">
                <a16:creationId xmlns:a16="http://schemas.microsoft.com/office/drawing/2014/main" id="{E7E5F19D-5DBF-428C-BB52-5A00ED928856}"/>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172" name="Rectangle 171">
            <a:hlinkClick r:id="rId20" action="ppaction://hlinksldjump"/>
            <a:extLst>
              <a:ext uri="{FF2B5EF4-FFF2-40B4-BE49-F238E27FC236}">
                <a16:creationId xmlns:a16="http://schemas.microsoft.com/office/drawing/2014/main" id="{50C5246B-C8B1-46E9-836A-CFF6706D56D0}"/>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179" name="Rectangle 178">
            <a:hlinkClick r:id="rId21" action="ppaction://hlinksldjump"/>
            <a:extLst>
              <a:ext uri="{FF2B5EF4-FFF2-40B4-BE49-F238E27FC236}">
                <a16:creationId xmlns:a16="http://schemas.microsoft.com/office/drawing/2014/main" id="{C62FBD2F-0A81-4C8D-97C6-059C830DAEE9}"/>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180" name="Rectangle 179">
            <a:hlinkClick r:id="rId22" action="ppaction://hlinksldjump"/>
            <a:extLst>
              <a:ext uri="{FF2B5EF4-FFF2-40B4-BE49-F238E27FC236}">
                <a16:creationId xmlns:a16="http://schemas.microsoft.com/office/drawing/2014/main" id="{8D298E3F-EC38-4585-A736-FFA46C1E0947}"/>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181" name="Isosceles Triangle 180">
            <a:hlinkClick r:id="rId12" action="ppaction://hlinksldjump"/>
            <a:extLst>
              <a:ext uri="{FF2B5EF4-FFF2-40B4-BE49-F238E27FC236}">
                <a16:creationId xmlns:a16="http://schemas.microsoft.com/office/drawing/2014/main" id="{C468E60D-F9B7-4768-B5AC-5C41B7240F04}"/>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156" name="Rectangle 155">
            <a:extLst>
              <a:ext uri="{FF2B5EF4-FFF2-40B4-BE49-F238E27FC236}">
                <a16:creationId xmlns:a16="http://schemas.microsoft.com/office/drawing/2014/main" id="{D19AE542-B137-47D3-AD78-6553F3DCB276}"/>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90" name="Group 89">
            <a:extLst>
              <a:ext uri="{FF2B5EF4-FFF2-40B4-BE49-F238E27FC236}">
                <a16:creationId xmlns:a16="http://schemas.microsoft.com/office/drawing/2014/main" id="{90E73AF9-8DFA-4151-9E6A-18D962984926}"/>
              </a:ext>
            </a:extLst>
          </p:cNvPr>
          <p:cNvGrpSpPr/>
          <p:nvPr/>
        </p:nvGrpSpPr>
        <p:grpSpPr>
          <a:xfrm>
            <a:off x="13574" y="5919357"/>
            <a:ext cx="2182973" cy="725740"/>
            <a:chOff x="-3478" y="6262664"/>
            <a:chExt cx="2207104" cy="725740"/>
          </a:xfrm>
        </p:grpSpPr>
        <p:sp>
          <p:nvSpPr>
            <p:cNvPr id="91" name="Rectangle 90">
              <a:extLst>
                <a:ext uri="{FF2B5EF4-FFF2-40B4-BE49-F238E27FC236}">
                  <a16:creationId xmlns:a16="http://schemas.microsoft.com/office/drawing/2014/main" id="{14792EF2-C817-4C14-847E-E9D51ECAEF65}"/>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99" name="Picture 98">
              <a:extLst>
                <a:ext uri="{FF2B5EF4-FFF2-40B4-BE49-F238E27FC236}">
                  <a16:creationId xmlns:a16="http://schemas.microsoft.com/office/drawing/2014/main" id="{B578C871-1EC9-4CD6-8AA4-18BF67AB603C}"/>
                </a:ext>
              </a:extLst>
            </p:cNvPr>
            <p:cNvPicPr>
              <a:picLocks noChangeAspect="1"/>
            </p:cNvPicPr>
            <p:nvPr/>
          </p:nvPicPr>
          <p:blipFill>
            <a:blip r:embed="rId23"/>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40990634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5000-9372-4E0B-B4C9-6E4AD96FAFFF}"/>
              </a:ext>
            </a:extLst>
          </p:cNvPr>
          <p:cNvSpPr>
            <a:spLocks noGrp="1"/>
          </p:cNvSpPr>
          <p:nvPr>
            <p:ph type="title"/>
          </p:nvPr>
        </p:nvSpPr>
        <p:spPr>
          <a:xfrm>
            <a:off x="2197243" y="246724"/>
            <a:ext cx="9966960" cy="917575"/>
          </a:xfrm>
        </p:spPr>
        <p:txBody>
          <a:bodyPr/>
          <a:lstStyle/>
          <a:p>
            <a:r>
              <a:rPr lang="en-IN"/>
              <a:t>Value Proposition: Windows Server on Azure 2/3 </a:t>
            </a:r>
            <a:endParaRPr lang="en-US"/>
          </a:p>
        </p:txBody>
      </p:sp>
      <p:sp>
        <p:nvSpPr>
          <p:cNvPr id="9" name="Rectangle 8">
            <a:extLst>
              <a:ext uri="{FF2B5EF4-FFF2-40B4-BE49-F238E27FC236}">
                <a16:creationId xmlns:a16="http://schemas.microsoft.com/office/drawing/2014/main" id="{AB516A06-B211-4ADD-85B0-60907543389F}"/>
              </a:ext>
            </a:extLst>
          </p:cNvPr>
          <p:cNvSpPr/>
          <p:nvPr/>
        </p:nvSpPr>
        <p:spPr bwMode="auto">
          <a:xfrm>
            <a:off x="8292086" y="1660472"/>
            <a:ext cx="4079229" cy="4445932"/>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932472" fontAlgn="base">
              <a:spcAft>
                <a:spcPct val="0"/>
              </a:spcAft>
              <a:defRPr/>
            </a:pPr>
            <a:r>
              <a:rPr lang="en-GB" sz="1400">
                <a:solidFill>
                  <a:srgbClr val="0078D7"/>
                </a:solidFill>
                <a:latin typeface="Segoe UI Semibold" panose="020B0702040204020203" pitchFamily="34" charset="0"/>
                <a:cs typeface="Segoe UI Semibold" panose="020B0702040204020203" pitchFamily="34" charset="0"/>
              </a:rPr>
              <a:t>Unique powerful Hybrid Security</a:t>
            </a:r>
          </a:p>
          <a:p>
            <a:pPr marL="231775" indent="-158750" eaLnBrk="0" fontAlgn="base" hangingPunct="0">
              <a:spcBef>
                <a:spcPts val="100"/>
              </a:spcBef>
              <a:spcAft>
                <a:spcPts val="200"/>
              </a:spcAft>
              <a:buFont typeface="Wingdings" panose="05000000000000000000" pitchFamily="2" charset="2"/>
              <a:buChar char=""/>
              <a:defRPr/>
            </a:pPr>
            <a:r>
              <a:rPr lang="en-US" sz="1400">
                <a:solidFill>
                  <a:srgbClr val="353535"/>
                </a:solidFill>
                <a:ea typeface="Segoe UI" panose="020B0502040204020203" pitchFamily="34" charset="0"/>
                <a:cs typeface="Segoe UI Semilight"/>
              </a:rPr>
              <a:t>Combine Windows Server built-in security with Azure, the most compliant cloud.</a:t>
            </a:r>
          </a:p>
          <a:p>
            <a:pPr marL="231775" indent="-158750" eaLnBrk="0" fontAlgn="base" hangingPunct="0">
              <a:spcBef>
                <a:spcPts val="100"/>
              </a:spcBef>
              <a:spcAft>
                <a:spcPts val="200"/>
              </a:spcAft>
              <a:buFont typeface="Wingdings" panose="05000000000000000000" pitchFamily="2" charset="2"/>
              <a:buChar char=""/>
              <a:defRPr/>
            </a:pPr>
            <a:r>
              <a:rPr lang="en-US" sz="1400">
                <a:solidFill>
                  <a:srgbClr val="353535"/>
                </a:solidFill>
                <a:ea typeface="Segoe UI" panose="020B0502040204020203" pitchFamily="34" charset="0"/>
                <a:cs typeface="Segoe UI Semilight"/>
              </a:rPr>
              <a:t>Use Azure Security Center for monitoring and threat protection across on-premises &amp; cloud.</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GB" sz="14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Most cost-effective home for Windows Server</a:t>
            </a:r>
          </a:p>
          <a:p>
            <a:pPr marL="231775" indent="-158750" eaLnBrk="0" fontAlgn="base" hangingPunct="0">
              <a:spcBef>
                <a:spcPts val="100"/>
              </a:spcBef>
              <a:spcAft>
                <a:spcPts val="200"/>
              </a:spcAft>
              <a:buFont typeface="Wingdings" panose="05000000000000000000" pitchFamily="2" charset="2"/>
              <a:buChar char=""/>
              <a:defRPr/>
            </a:pPr>
            <a:r>
              <a:rPr lang="en-GB" sz="1400">
                <a:solidFill>
                  <a:srgbClr val="353535"/>
                </a:solidFill>
                <a:latin typeface="Segoe UI Semilight"/>
                <a:ea typeface="MS PGothic" panose="020B0600070205080204" pitchFamily="34" charset="-128"/>
                <a:cs typeface="Segoe UI Semilight"/>
              </a:rPr>
              <a:t>Deploy in minutes. S</a:t>
            </a:r>
            <a:r>
              <a:rPr lang="en-US" sz="1400" err="1">
                <a:solidFill>
                  <a:srgbClr val="353535"/>
                </a:solidFill>
                <a:ea typeface="ＭＳ Ｐゴシック" charset="0"/>
                <a:cs typeface="Segoe UI" panose="020B0502040204020203" pitchFamily="34" charset="0"/>
              </a:rPr>
              <a:t>cale</a:t>
            </a:r>
            <a:r>
              <a:rPr lang="en-US" sz="1400">
                <a:solidFill>
                  <a:srgbClr val="353535"/>
                </a:solidFill>
                <a:ea typeface="ＭＳ Ｐゴシック" charset="0"/>
                <a:cs typeface="Segoe UI" panose="020B0502040204020203" pitchFamily="34" charset="0"/>
              </a:rPr>
              <a:t> up and down when you need. Pay only for what you use.</a:t>
            </a:r>
          </a:p>
          <a:p>
            <a:pPr marL="231775" indent="-158750" eaLnBrk="0" fontAlgn="base" hangingPunct="0">
              <a:spcBef>
                <a:spcPts val="100"/>
              </a:spcBef>
              <a:spcAft>
                <a:spcPts val="200"/>
              </a:spcAft>
              <a:buFont typeface="Wingdings" panose="05000000000000000000" pitchFamily="2" charset="2"/>
              <a:buChar char=""/>
              <a:defRPr/>
            </a:pPr>
            <a:r>
              <a:rPr lang="en-US" sz="1400">
                <a:solidFill>
                  <a:srgbClr val="353535"/>
                </a:solidFill>
                <a:ea typeface="ＭＳ Ｐゴシック" charset="0"/>
                <a:cs typeface="Segoe UI" panose="020B0502040204020203" pitchFamily="34" charset="0"/>
              </a:rPr>
              <a:t>Save costs with Reserved Instances (RI) and existing licenses for stable workloads</a:t>
            </a:r>
          </a:p>
          <a:p>
            <a:pPr lvl="0" defTabSz="932472" fontAlgn="base">
              <a:spcBef>
                <a:spcPts val="600"/>
              </a:spcBef>
              <a:spcAft>
                <a:spcPct val="0"/>
              </a:spcAft>
              <a:defRPr/>
            </a:pPr>
            <a:r>
              <a:rPr lang="en-GB" sz="1400">
                <a:solidFill>
                  <a:srgbClr val="0078D7"/>
                </a:solidFill>
                <a:latin typeface="Segoe UI Semibold" panose="020B0702040204020203" pitchFamily="34" charset="0"/>
                <a:cs typeface="Segoe UI Semibold" panose="020B0702040204020203" pitchFamily="34" charset="0"/>
              </a:rPr>
              <a:t>Best Hybrid Cloud Experience</a:t>
            </a:r>
          </a:p>
          <a:p>
            <a:pPr marL="231775" indent="-158750" eaLnBrk="0" fontAlgn="base" hangingPunct="0">
              <a:spcBef>
                <a:spcPts val="100"/>
              </a:spcBef>
              <a:spcAft>
                <a:spcPts val="200"/>
              </a:spcAft>
              <a:buFont typeface="Wingdings" panose="05000000000000000000" pitchFamily="2" charset="2"/>
              <a:buChar char=""/>
              <a:defRPr/>
            </a:pPr>
            <a:r>
              <a:rPr lang="en-US" sz="1400">
                <a:solidFill>
                  <a:srgbClr val="353535"/>
                </a:solidFill>
                <a:ea typeface="Segoe UI" panose="020B0502040204020203" pitchFamily="34" charset="0"/>
                <a:cs typeface="Segoe UI Semilight"/>
              </a:rPr>
              <a:t>Extend to Azure for unique hybrid infrastructure scenarios with Windows Admin Center, Active Directory, cloud storage, and more.</a:t>
            </a:r>
          </a:p>
          <a:p>
            <a:pPr marL="231775" indent="-158750" eaLnBrk="0" fontAlgn="base" hangingPunct="0">
              <a:spcBef>
                <a:spcPts val="100"/>
              </a:spcBef>
              <a:spcAft>
                <a:spcPts val="200"/>
              </a:spcAft>
              <a:buFont typeface="Wingdings" panose="05000000000000000000" pitchFamily="2" charset="2"/>
              <a:buChar char=""/>
              <a:defRPr/>
            </a:pPr>
            <a:r>
              <a:rPr lang="en-US" sz="1400">
                <a:solidFill>
                  <a:srgbClr val="353535"/>
                </a:solidFill>
                <a:ea typeface="Segoe UI" panose="020B0502040204020203" pitchFamily="34" charset="0"/>
                <a:cs typeface="Segoe UI Semilight"/>
              </a:rPr>
              <a:t>Run and modernize Windows server apps on virtual machines, SQL MI or containers in Azure</a:t>
            </a:r>
          </a:p>
          <a:p>
            <a:pPr marL="231775" indent="-158750" eaLnBrk="0" fontAlgn="base" hangingPunct="0">
              <a:spcBef>
                <a:spcPts val="100"/>
              </a:spcBef>
              <a:spcAft>
                <a:spcPts val="200"/>
              </a:spcAft>
              <a:buFont typeface="Wingdings" panose="05000000000000000000" pitchFamily="2" charset="2"/>
              <a:buChar char=""/>
              <a:defRPr/>
            </a:pPr>
            <a:r>
              <a:rPr lang="en-US" sz="1400">
                <a:solidFill>
                  <a:srgbClr val="353535"/>
                </a:solidFill>
                <a:ea typeface="Segoe UI" panose="020B0502040204020203" pitchFamily="34" charset="0"/>
                <a:cs typeface="Segoe UI Semilight"/>
              </a:rPr>
              <a:t>Go to cloud using your Microsoft expertise and familiar tools. Support from a single vendor.</a:t>
            </a:r>
          </a:p>
        </p:txBody>
      </p:sp>
      <p:sp>
        <p:nvSpPr>
          <p:cNvPr id="10" name="Rectangle 9">
            <a:extLst>
              <a:ext uri="{FF2B5EF4-FFF2-40B4-BE49-F238E27FC236}">
                <a16:creationId xmlns:a16="http://schemas.microsoft.com/office/drawing/2014/main" id="{72D0D864-963C-47D0-B847-12C953B8E058}"/>
              </a:ext>
            </a:extLst>
          </p:cNvPr>
          <p:cNvSpPr/>
          <p:nvPr/>
        </p:nvSpPr>
        <p:spPr bwMode="auto">
          <a:xfrm>
            <a:off x="5119676" y="1652045"/>
            <a:ext cx="3091919" cy="4454359"/>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353535"/>
              </a:solidFill>
              <a:effectLst/>
              <a:uLnTx/>
              <a:uFillTx/>
              <a:latin typeface="Segoe UI Semilight"/>
              <a:ea typeface="Segoe UI" pitchFamily="34" charset="0"/>
              <a:cs typeface="Segoe UI Semibold" panose="020B0702040204020203" pitchFamily="34" charset="0"/>
            </a:endParaRPr>
          </a:p>
        </p:txBody>
      </p:sp>
      <p:sp>
        <p:nvSpPr>
          <p:cNvPr id="11" name="Rectangle 10">
            <a:extLst>
              <a:ext uri="{FF2B5EF4-FFF2-40B4-BE49-F238E27FC236}">
                <a16:creationId xmlns:a16="http://schemas.microsoft.com/office/drawing/2014/main" id="{685C30FB-9FC1-4854-9860-2B764B5B6E6F}"/>
              </a:ext>
            </a:extLst>
          </p:cNvPr>
          <p:cNvSpPr/>
          <p:nvPr/>
        </p:nvSpPr>
        <p:spPr bwMode="auto">
          <a:xfrm>
            <a:off x="2411376" y="1657278"/>
            <a:ext cx="2627809" cy="4454359"/>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GB" sz="1400">
                <a:solidFill>
                  <a:schemeClr val="tx1"/>
                </a:solidFill>
              </a:rPr>
              <a:t>Software will be the</a:t>
            </a:r>
            <a:r>
              <a:rPr lang="en-GB" sz="1400" b="1">
                <a:solidFill>
                  <a:schemeClr val="tx2"/>
                </a:solidFill>
              </a:rPr>
              <a:t> largest </a:t>
            </a:r>
            <a:r>
              <a:rPr lang="en-GB" sz="1400">
                <a:solidFill>
                  <a:schemeClr val="tx1"/>
                </a:solidFill>
              </a:rPr>
              <a:t>category of </a:t>
            </a:r>
            <a:r>
              <a:rPr lang="en-GB" sz="1400" b="1">
                <a:solidFill>
                  <a:schemeClr val="tx2"/>
                </a:solidFill>
              </a:rPr>
              <a:t>SMB IT spending </a:t>
            </a:r>
            <a:r>
              <a:rPr lang="en-GB" sz="1400">
                <a:solidFill>
                  <a:schemeClr val="tx1"/>
                </a:solidFill>
              </a:rPr>
              <a:t>in 2019</a:t>
            </a:r>
            <a:r>
              <a:rPr lang="sv-SE" sz="1400" baseline="30000">
                <a:solidFill>
                  <a:srgbClr val="353535"/>
                </a:solidFill>
                <a:cs typeface="Segoe UI Semibold" panose="020B0702040204020203" pitchFamily="34" charset="0"/>
              </a:rPr>
              <a:t>1</a:t>
            </a:r>
            <a:endParaRPr lang="en-GB" sz="1400"/>
          </a:p>
          <a:p>
            <a:pPr algn="ctr" defTabSz="914225">
              <a:defRPr/>
            </a:pPr>
            <a:endParaRPr lang="en-GB" sz="1400"/>
          </a:p>
          <a:p>
            <a:pPr defTabSz="914225">
              <a:defRPr/>
            </a:pPr>
            <a:r>
              <a:rPr lang="en-US" sz="1400" kern="0">
                <a:solidFill>
                  <a:srgbClr val="353535"/>
                </a:solidFill>
                <a:latin typeface="Segoe UI Semilight" panose="020B0402040204020203" pitchFamily="34" charset="0"/>
                <a:cs typeface="Segoe UI Semilight" panose="020B0402040204020203" pitchFamily="34" charset="0"/>
              </a:rPr>
              <a:t>Customers can spend up to </a:t>
            </a:r>
            <a:r>
              <a:rPr lang="en-US" sz="1400" b="1" kern="0">
                <a:solidFill>
                  <a:schemeClr val="tx2"/>
                </a:solidFill>
                <a:latin typeface="Segoe UI Semilight" panose="020B0402040204020203" pitchFamily="34" charset="0"/>
                <a:cs typeface="Segoe UI Semilight" panose="020B0402040204020203" pitchFamily="34" charset="0"/>
              </a:rPr>
              <a:t>four times the cost </a:t>
            </a:r>
            <a:r>
              <a:rPr lang="en-US" sz="1400" kern="0">
                <a:solidFill>
                  <a:srgbClr val="353535"/>
                </a:solidFill>
                <a:latin typeface="Segoe UI Semilight" panose="020B0402040204020203" pitchFamily="34" charset="0"/>
                <a:cs typeface="Segoe UI Semilight" panose="020B0402040204020203" pitchFamily="34" charset="0"/>
              </a:rPr>
              <a:t>of their software license per year </a:t>
            </a:r>
            <a:r>
              <a:rPr lang="en-US" sz="1400" b="1" kern="0">
                <a:solidFill>
                  <a:schemeClr val="tx2"/>
                </a:solidFill>
                <a:latin typeface="Segoe UI Semilight" panose="020B0402040204020203" pitchFamily="34" charset="0"/>
                <a:cs typeface="Segoe UI Semilight" panose="020B0402040204020203" pitchFamily="34" charset="0"/>
              </a:rPr>
              <a:t>to own and manage</a:t>
            </a:r>
            <a:r>
              <a:rPr lang="en-US" sz="1400" kern="0">
                <a:solidFill>
                  <a:srgbClr val="353535"/>
                </a:solidFill>
                <a:latin typeface="Segoe UI Semilight" panose="020B0402040204020203" pitchFamily="34" charset="0"/>
                <a:cs typeface="Segoe UI Semilight" panose="020B0402040204020203" pitchFamily="34" charset="0"/>
              </a:rPr>
              <a:t> their applications.</a:t>
            </a:r>
            <a:r>
              <a:rPr lang="sv-SE" sz="1400" baseline="30000">
                <a:solidFill>
                  <a:srgbClr val="353535"/>
                </a:solidFill>
                <a:cs typeface="Segoe UI Semibold" panose="020B0702040204020203" pitchFamily="34" charset="0"/>
              </a:rPr>
              <a:t>2</a:t>
            </a:r>
            <a:endParaRPr lang="en-US" sz="1400" kern="0">
              <a:solidFill>
                <a:srgbClr val="353535"/>
              </a:solidFill>
              <a:latin typeface="Segoe UI Semilight" panose="020B0402040204020203" pitchFamily="34" charset="0"/>
              <a:cs typeface="Segoe UI Semilight" panose="020B0402040204020203" pitchFamily="34" charset="0"/>
            </a:endParaRPr>
          </a:p>
          <a:p>
            <a:pPr defTabSz="914225">
              <a:defRPr/>
            </a:pPr>
            <a:endParaRPr lang="en-US" sz="1400" kern="0">
              <a:solidFill>
                <a:srgbClr val="353535"/>
              </a:solidFill>
              <a:latin typeface="Segoe UI Semilight" panose="020B0402040204020203" pitchFamily="34" charset="0"/>
              <a:cs typeface="Segoe UI Semilight" panose="020B0402040204020203" pitchFamily="34" charset="0"/>
            </a:endParaRPr>
          </a:p>
          <a:p>
            <a:pPr lvl="0"/>
            <a:r>
              <a:rPr lang="en-GB" sz="1400" b="1">
                <a:solidFill>
                  <a:schemeClr val="tx2"/>
                </a:solidFill>
              </a:rPr>
              <a:t>56% </a:t>
            </a:r>
            <a:r>
              <a:rPr lang="en-GB" sz="1400">
                <a:solidFill>
                  <a:schemeClr val="tx1"/>
                </a:solidFill>
              </a:rPr>
              <a:t>of business leaders say their digital improvements have already </a:t>
            </a:r>
            <a:r>
              <a:rPr lang="en-GB" sz="1400" b="1">
                <a:solidFill>
                  <a:schemeClr val="tx2"/>
                </a:solidFill>
              </a:rPr>
              <a:t>improved profit</a:t>
            </a:r>
            <a:r>
              <a:rPr lang="en-GB" sz="1400">
                <a:solidFill>
                  <a:schemeClr val="tx1"/>
                </a:solidFill>
              </a:rPr>
              <a:t>.</a:t>
            </a:r>
            <a:r>
              <a:rPr lang="en-IN" sz="1400" baseline="30000">
                <a:solidFill>
                  <a:srgbClr val="353535"/>
                </a:solidFill>
                <a:cs typeface="Segoe UI Semibold" panose="020B0702040204020203" pitchFamily="34" charset="0"/>
              </a:rPr>
              <a:t> 3</a:t>
            </a:r>
            <a:endParaRPr lang="sv-SE" sz="1400">
              <a:solidFill>
                <a:schemeClr val="tx1"/>
              </a:solidFill>
            </a:endParaRPr>
          </a:p>
          <a:p>
            <a:pPr defTabSz="914225">
              <a:defRPr/>
            </a:pPr>
            <a:endParaRPr lang="en-US" sz="1400" kern="0">
              <a:solidFill>
                <a:srgbClr val="353535"/>
              </a:solidFill>
              <a:latin typeface="Segoe UI Semilight" panose="020B0402040204020203" pitchFamily="34" charset="0"/>
              <a:cs typeface="Segoe UI Semilight" panose="020B0402040204020203" pitchFamily="34" charset="0"/>
            </a:endParaRPr>
          </a:p>
          <a:p>
            <a:pPr lvl="0"/>
            <a:r>
              <a:rPr lang="en-GB" sz="1400" b="1">
                <a:solidFill>
                  <a:schemeClr val="tx2"/>
                </a:solidFill>
              </a:rPr>
              <a:t>48% </a:t>
            </a:r>
            <a:r>
              <a:rPr lang="en-GB" sz="1400">
                <a:solidFill>
                  <a:schemeClr val="tx1"/>
                </a:solidFill>
              </a:rPr>
              <a:t>of businesses say new technology will </a:t>
            </a:r>
            <a:r>
              <a:rPr lang="en-GB" sz="1400" b="1">
                <a:solidFill>
                  <a:schemeClr val="tx2"/>
                </a:solidFill>
              </a:rPr>
              <a:t>influence growth </a:t>
            </a:r>
            <a:r>
              <a:rPr lang="en-GB" sz="1400">
                <a:solidFill>
                  <a:schemeClr val="tx1"/>
                </a:solidFill>
              </a:rPr>
              <a:t>over the next three years.</a:t>
            </a:r>
            <a:r>
              <a:rPr lang="en-IN" baseline="30000">
                <a:solidFill>
                  <a:srgbClr val="353535"/>
                </a:solidFill>
                <a:latin typeface="Segoe UI Semilight"/>
                <a:cs typeface="Segoe UI Semibold" panose="020B0702040204020203" pitchFamily="34" charset="0"/>
              </a:rPr>
              <a:t>4</a:t>
            </a:r>
            <a:r>
              <a:rPr kumimoji="0" lang="en-US" sz="1800" b="0" i="0" u="none" strike="noStrike" kern="1200" cap="none" spc="0" normalizeH="0" baseline="0" noProof="0">
                <a:ln>
                  <a:noFill/>
                </a:ln>
                <a:solidFill>
                  <a:srgbClr val="0078D7"/>
                </a:solidFill>
                <a:effectLst/>
                <a:uLnTx/>
                <a:uFillTx/>
                <a:latin typeface="Segoe UI Semilight"/>
                <a:ea typeface="Segoe UI" pitchFamily="34" charset="0"/>
                <a:cs typeface="Segoe UI Semibold" panose="020B0702040204020203" pitchFamily="34" charset="0"/>
              </a:rPr>
              <a:t> </a:t>
            </a:r>
            <a:endParaRPr kumimoji="0" lang="en-US" sz="14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FCC99CCD-9CB9-46B2-8C17-BF9E7F82DB0A}"/>
              </a:ext>
            </a:extLst>
          </p:cNvPr>
          <p:cNvSpPr txBox="1"/>
          <p:nvPr/>
        </p:nvSpPr>
        <p:spPr>
          <a:xfrm>
            <a:off x="5731625" y="3388707"/>
            <a:ext cx="2163450" cy="2198038"/>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98"/>
              </a:spcAft>
              <a:buClrTx/>
              <a:buSzTx/>
              <a:buFontTx/>
              <a:buNone/>
              <a:tabLst/>
              <a:defRPr/>
            </a:pPr>
            <a:r>
              <a:rPr lang="en-US" sz="1600">
                <a:solidFill>
                  <a:srgbClr val="0078D7"/>
                </a:solidFill>
                <a:latin typeface="Segoe UI Semibold" panose="020B0702040204020203" pitchFamily="34" charset="0"/>
                <a:cs typeface="Segoe UI Semibold" panose="020B0702040204020203" pitchFamily="34" charset="0"/>
              </a:rPr>
              <a:t>Optimizing Costs</a:t>
            </a:r>
            <a:endParaRPr kumimoji="0" lang="en-US" sz="16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a:p>
            <a:pPr defTabSz="913330" fontAlgn="base">
              <a:spcBef>
                <a:spcPct val="20000"/>
              </a:spcBef>
              <a:spcAft>
                <a:spcPct val="0"/>
              </a:spcAft>
              <a:buSzPct val="90000"/>
              <a:defRPr/>
            </a:pPr>
            <a:r>
              <a:rPr lang="en-US" sz="1400">
                <a:solidFill>
                  <a:srgbClr val="353535"/>
                </a:solidFill>
                <a:ea typeface="ＭＳ Ｐゴシック" charset="0"/>
                <a:cs typeface="Segoe UI" panose="020B0502040204020203" pitchFamily="34" charset="0"/>
              </a:rPr>
              <a:t>Avoid increasing maintenance costs for aging infrastructure</a:t>
            </a:r>
            <a:endParaRPr lang="en-US" sz="1400">
              <a:solidFill>
                <a:srgbClr val="353535"/>
              </a:solidFill>
              <a:latin typeface="Segoe UI Semilight"/>
              <a:ea typeface="ＭＳ Ｐゴシック" charset="0"/>
              <a:cs typeface="Segoe UI" panose="020B0502040204020203" pitchFamily="34" charset="0"/>
            </a:endParaRPr>
          </a:p>
          <a:p>
            <a:pPr marL="0" marR="0" lvl="0" indent="0" algn="l" defTabSz="913330" rtl="0" eaLnBrk="1" fontAlgn="base" latinLnBrk="0" hangingPunct="1">
              <a:lnSpc>
                <a:spcPct val="100000"/>
              </a:lnSpc>
              <a:spcBef>
                <a:spcPct val="20000"/>
              </a:spcBef>
              <a:spcAft>
                <a:spcPct val="0"/>
              </a:spcAft>
              <a:buClrTx/>
              <a:buSzPct val="90000"/>
              <a:buFontTx/>
              <a:buNone/>
              <a:tabLst/>
              <a:defRPr/>
            </a:pPr>
            <a:r>
              <a:rPr lang="en-US" sz="1400">
                <a:solidFill>
                  <a:srgbClr val="353535"/>
                </a:solidFill>
                <a:latin typeface="Segoe UI Semilight"/>
                <a:ea typeface="ＭＳ Ｐゴシック" charset="0"/>
                <a:cs typeface="Segoe UI" panose="020B0502040204020203" pitchFamily="34" charset="0"/>
              </a:rPr>
              <a:t>Improve ROI by converting CAPEX to flexible OPEX</a:t>
            </a:r>
          </a:p>
          <a:p>
            <a:pPr defTabSz="913330" fontAlgn="base">
              <a:spcBef>
                <a:spcPct val="20000"/>
              </a:spcBef>
              <a:spcAft>
                <a:spcPct val="0"/>
              </a:spcAft>
              <a:buSzPct val="90000"/>
              <a:defRPr/>
            </a:pPr>
            <a:r>
              <a:rPr lang="en-US" sz="1400">
                <a:solidFill>
                  <a:srgbClr val="353535"/>
                </a:solidFill>
                <a:ea typeface="ＭＳ Ｐゴシック" charset="0"/>
                <a:cs typeface="Segoe UI" panose="020B0502040204020203" pitchFamily="34" charset="0"/>
              </a:rPr>
              <a:t> </a:t>
            </a:r>
          </a:p>
          <a:p>
            <a:pPr marL="0" marR="0" lvl="0" indent="0" algn="l" defTabSz="913330" rtl="0" eaLnBrk="1" fontAlgn="base" latinLnBrk="0" hangingPunct="1">
              <a:lnSpc>
                <a:spcPct val="100000"/>
              </a:lnSpc>
              <a:spcBef>
                <a:spcPct val="20000"/>
              </a:spcBef>
              <a:spcAft>
                <a:spcPct val="0"/>
              </a:spcAft>
              <a:buClrTx/>
              <a:buSzPct val="90000"/>
              <a:buFontTx/>
              <a:buNone/>
              <a:tabLst/>
              <a:defRPr/>
            </a:pPr>
            <a:endParaRPr lang="en-US" sz="1400">
              <a:solidFill>
                <a:srgbClr val="353535"/>
              </a:solidFill>
              <a:latin typeface="Segoe UI Semilight"/>
              <a:ea typeface="ＭＳ Ｐゴシック" charset="0"/>
              <a:cs typeface="Segoe UI" panose="020B0502040204020203" pitchFamily="34" charset="0"/>
            </a:endParaRPr>
          </a:p>
          <a:p>
            <a:pPr marL="0" marR="0" lvl="0" indent="0" algn="l" defTabSz="913330" rtl="0" eaLnBrk="1" fontAlgn="base" latinLnBrk="0" hangingPunct="1">
              <a:lnSpc>
                <a:spcPct val="100000"/>
              </a:lnSpc>
              <a:spcBef>
                <a:spcPct val="20000"/>
              </a:spcBef>
              <a:spcAft>
                <a:spcPct val="0"/>
              </a:spcAft>
              <a:buClrTx/>
              <a:buSzPct val="90000"/>
              <a:buFontTx/>
              <a:buNone/>
              <a:tabLst/>
              <a:defRPr/>
            </a:pPr>
            <a:endParaRPr kumimoji="0" lang="en-US" sz="1400" b="0" i="0" u="none" strike="noStrike" kern="1200" cap="none" spc="0" normalizeH="0" baseline="0" noProof="0">
              <a:ln>
                <a:noFill/>
              </a:ln>
              <a:solidFill>
                <a:srgbClr val="353535"/>
              </a:solidFill>
              <a:effectLst/>
              <a:uLnTx/>
              <a:uFillTx/>
              <a:latin typeface="Segoe UI Semilight"/>
              <a:ea typeface="ＭＳ Ｐゴシック" charset="0"/>
              <a:cs typeface="Segoe UI" panose="020B0502040204020203" pitchFamily="34" charset="0"/>
            </a:endParaRPr>
          </a:p>
        </p:txBody>
      </p:sp>
      <p:grpSp>
        <p:nvGrpSpPr>
          <p:cNvPr id="16" name="Group 15">
            <a:extLst>
              <a:ext uri="{FF2B5EF4-FFF2-40B4-BE49-F238E27FC236}">
                <a16:creationId xmlns:a16="http://schemas.microsoft.com/office/drawing/2014/main" id="{8DB436B1-DDEF-44EF-A32C-17A9CF3028DA}"/>
              </a:ext>
            </a:extLst>
          </p:cNvPr>
          <p:cNvGrpSpPr/>
          <p:nvPr/>
        </p:nvGrpSpPr>
        <p:grpSpPr>
          <a:xfrm>
            <a:off x="5184032" y="2307055"/>
            <a:ext cx="483237" cy="471271"/>
            <a:chOff x="4441116" y="1819929"/>
            <a:chExt cx="1004694" cy="1004694"/>
          </a:xfrm>
        </p:grpSpPr>
        <p:sp>
          <p:nvSpPr>
            <p:cNvPr id="17" name="Oval 16">
              <a:extLst>
                <a:ext uri="{FF2B5EF4-FFF2-40B4-BE49-F238E27FC236}">
                  <a16:creationId xmlns:a16="http://schemas.microsoft.com/office/drawing/2014/main" id="{D0E08A31-BE18-4E3A-B1C4-B5931776F704}"/>
                </a:ext>
              </a:extLst>
            </p:cNvPr>
            <p:cNvSpPr/>
            <p:nvPr/>
          </p:nvSpPr>
          <p:spPr bwMode="auto">
            <a:xfrm>
              <a:off x="4441116" y="1819929"/>
              <a:ext cx="1004694" cy="1004694"/>
            </a:xfrm>
            <a:prstGeom prst="ellipse">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 name="clipboard_4">
              <a:extLst>
                <a:ext uri="{FF2B5EF4-FFF2-40B4-BE49-F238E27FC236}">
                  <a16:creationId xmlns:a16="http://schemas.microsoft.com/office/drawing/2014/main" id="{754D462D-8B0B-427E-9B8C-22A1C63370CF}"/>
                </a:ext>
              </a:extLst>
            </p:cNvPr>
            <p:cNvSpPr>
              <a:spLocks noChangeAspect="1" noEditPoints="1"/>
            </p:cNvSpPr>
            <p:nvPr/>
          </p:nvSpPr>
          <p:spPr bwMode="auto">
            <a:xfrm>
              <a:off x="4787131" y="2091827"/>
              <a:ext cx="300678" cy="412108"/>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 name="T26" fmla="*/ 36 w 247"/>
                <a:gd name="T27" fmla="*/ 152 h 340"/>
                <a:gd name="T28" fmla="*/ 117 w 247"/>
                <a:gd name="T29" fmla="*/ 152 h 340"/>
                <a:gd name="T30" fmla="*/ 36 w 247"/>
                <a:gd name="T31" fmla="*/ 220 h 340"/>
                <a:gd name="T32" fmla="*/ 117 w 247"/>
                <a:gd name="T33" fmla="*/ 220 h 340"/>
                <a:gd name="T34" fmla="*/ 36 w 247"/>
                <a:gd name="T35" fmla="*/ 287 h 340"/>
                <a:gd name="T36" fmla="*/ 117 w 247"/>
                <a:gd name="T37" fmla="*/ 287 h 340"/>
                <a:gd name="T38" fmla="*/ 146 w 247"/>
                <a:gd name="T39" fmla="*/ 130 h 340"/>
                <a:gd name="T40" fmla="*/ 168 w 247"/>
                <a:gd name="T41" fmla="*/ 152 h 340"/>
                <a:gd name="T42" fmla="*/ 200 w 247"/>
                <a:gd name="T43" fmla="*/ 119 h 340"/>
                <a:gd name="T44" fmla="*/ 146 w 247"/>
                <a:gd name="T45" fmla="*/ 200 h 340"/>
                <a:gd name="T46" fmla="*/ 168 w 247"/>
                <a:gd name="T47" fmla="*/ 222 h 340"/>
                <a:gd name="T48" fmla="*/ 200 w 247"/>
                <a:gd name="T49" fmla="*/ 189 h 340"/>
                <a:gd name="T50" fmla="*/ 146 w 247"/>
                <a:gd name="T51" fmla="*/ 269 h 340"/>
                <a:gd name="T52" fmla="*/ 168 w 247"/>
                <a:gd name="T53" fmla="*/ 291 h 340"/>
                <a:gd name="T54" fmla="*/ 200 w 247"/>
                <a:gd name="T5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moveTo>
                    <a:pt x="36" y="152"/>
                  </a:moveTo>
                  <a:cubicBezTo>
                    <a:pt x="117" y="152"/>
                    <a:pt x="117" y="152"/>
                    <a:pt x="117" y="152"/>
                  </a:cubicBezTo>
                  <a:moveTo>
                    <a:pt x="36" y="220"/>
                  </a:moveTo>
                  <a:cubicBezTo>
                    <a:pt x="117" y="220"/>
                    <a:pt x="117" y="220"/>
                    <a:pt x="117" y="220"/>
                  </a:cubicBezTo>
                  <a:moveTo>
                    <a:pt x="36" y="287"/>
                  </a:moveTo>
                  <a:cubicBezTo>
                    <a:pt x="117" y="287"/>
                    <a:pt x="117" y="287"/>
                    <a:pt x="117" y="287"/>
                  </a:cubicBezTo>
                  <a:moveTo>
                    <a:pt x="146" y="130"/>
                  </a:moveTo>
                  <a:cubicBezTo>
                    <a:pt x="168" y="152"/>
                    <a:pt x="168" y="152"/>
                    <a:pt x="168" y="152"/>
                  </a:cubicBezTo>
                  <a:cubicBezTo>
                    <a:pt x="200" y="119"/>
                    <a:pt x="200" y="119"/>
                    <a:pt x="200" y="119"/>
                  </a:cubicBezTo>
                  <a:moveTo>
                    <a:pt x="146" y="200"/>
                  </a:moveTo>
                  <a:cubicBezTo>
                    <a:pt x="168" y="222"/>
                    <a:pt x="168" y="222"/>
                    <a:pt x="168" y="222"/>
                  </a:cubicBezTo>
                  <a:cubicBezTo>
                    <a:pt x="200" y="189"/>
                    <a:pt x="200" y="189"/>
                    <a:pt x="200" y="189"/>
                  </a:cubicBezTo>
                  <a:moveTo>
                    <a:pt x="146" y="269"/>
                  </a:moveTo>
                  <a:cubicBezTo>
                    <a:pt x="168" y="291"/>
                    <a:pt x="168" y="291"/>
                    <a:pt x="168" y="291"/>
                  </a:cubicBezTo>
                  <a:cubicBezTo>
                    <a:pt x="200" y="258"/>
                    <a:pt x="200" y="258"/>
                    <a:pt x="200" y="258"/>
                  </a:cubicBezTo>
                </a:path>
              </a:pathLst>
            </a:custGeom>
            <a:noFill/>
            <a:ln w="952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4" name="TextBox 13">
            <a:extLst>
              <a:ext uri="{FF2B5EF4-FFF2-40B4-BE49-F238E27FC236}">
                <a16:creationId xmlns:a16="http://schemas.microsoft.com/office/drawing/2014/main" id="{934B5EF6-136D-45C3-8873-6C02C7B29A2C}"/>
              </a:ext>
            </a:extLst>
          </p:cNvPr>
          <p:cNvSpPr txBox="1"/>
          <p:nvPr/>
        </p:nvSpPr>
        <p:spPr>
          <a:xfrm>
            <a:off x="5731625" y="1791363"/>
            <a:ext cx="2479970" cy="184871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98"/>
              </a:spcAft>
              <a:buClrTx/>
              <a:buSzTx/>
              <a:buFontTx/>
              <a:buNone/>
              <a:tabLst/>
              <a:defRPr/>
            </a:pPr>
            <a:r>
              <a:rPr kumimoji="0" lang="en-US" sz="16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Security and Compliance</a:t>
            </a:r>
          </a:p>
          <a:p>
            <a:pPr marL="0" marR="0" lvl="0" indent="0" algn="l" defTabSz="914367" rtl="0" eaLnBrk="1" fontAlgn="auto" latinLnBrk="0" hangingPunct="1">
              <a:lnSpc>
                <a:spcPct val="100000"/>
              </a:lnSpc>
              <a:spcBef>
                <a:spcPts val="0"/>
              </a:spcBef>
              <a:spcAft>
                <a:spcPts val="98"/>
              </a:spcAft>
              <a:buClrTx/>
              <a:buSzTx/>
              <a:buFontTx/>
              <a:buNone/>
              <a:tabLst/>
              <a:defRPr/>
            </a:pPr>
            <a:r>
              <a:rPr lang="en-US" sz="1400">
                <a:cs typeface="Segoe UI Semibold" panose="020B0702040204020203" pitchFamily="34" charset="0"/>
              </a:rPr>
              <a:t>Avoid disruptions, loss of customers and brand reputation</a:t>
            </a:r>
          </a:p>
          <a:p>
            <a:pPr marL="0" marR="0" lvl="0" indent="0" algn="l" defTabSz="914367" rtl="0" eaLnBrk="1" fontAlgn="auto" latinLnBrk="0" hangingPunct="1">
              <a:lnSpc>
                <a:spcPct val="100000"/>
              </a:lnSpc>
              <a:spcBef>
                <a:spcPts val="0"/>
              </a:spcBef>
              <a:spcAft>
                <a:spcPts val="98"/>
              </a:spcAft>
              <a:buClrTx/>
              <a:buSzTx/>
              <a:buFontTx/>
              <a:buNone/>
              <a:tabLst/>
              <a:defRPr/>
            </a:pPr>
            <a:r>
              <a:rPr lang="en-GB" sz="1400"/>
              <a:t>Protect your organisation, and future-proof your technology</a:t>
            </a:r>
            <a:endParaRPr lang="sv-SE" sz="1400"/>
          </a:p>
          <a:p>
            <a:pPr marL="0" marR="0" lvl="0" indent="0" algn="l" defTabSz="914367" rtl="0" eaLnBrk="1" fontAlgn="auto" latinLnBrk="0" hangingPunct="1">
              <a:lnSpc>
                <a:spcPct val="100000"/>
              </a:lnSpc>
              <a:spcBef>
                <a:spcPts val="0"/>
              </a:spcBef>
              <a:spcAft>
                <a:spcPts val="98"/>
              </a:spcAft>
              <a:buClrTx/>
              <a:buSzTx/>
              <a:buFontTx/>
              <a:buNone/>
              <a:tabLst/>
              <a:defRPr/>
            </a:pPr>
            <a:endParaRPr kumimoji="0" lang="en-US" sz="1400" b="0" i="0" u="none" strike="noStrike" kern="1200" cap="none" spc="0" normalizeH="0" baseline="0" noProof="0">
              <a:ln>
                <a:noFill/>
              </a:ln>
              <a:effectLst/>
              <a:uLnTx/>
              <a:uFillTx/>
              <a:ea typeface="ＭＳ Ｐゴシック" charset="0"/>
              <a:cs typeface="Segoe UI" panose="020B0502040204020203" pitchFamily="34" charset="0"/>
            </a:endParaRPr>
          </a:p>
          <a:p>
            <a:pPr marL="0" marR="0" lvl="0" indent="0" algn="l" defTabSz="913330" rtl="0" eaLnBrk="1" fontAlgn="base" latinLnBrk="0" hangingPunct="1">
              <a:lnSpc>
                <a:spcPct val="100000"/>
              </a:lnSpc>
              <a:spcBef>
                <a:spcPct val="20000"/>
              </a:spcBef>
              <a:spcAft>
                <a:spcPct val="0"/>
              </a:spcAft>
              <a:buClrTx/>
              <a:buSzPct val="90000"/>
              <a:buFontTx/>
              <a:buNone/>
              <a:tabLst/>
              <a:defRPr/>
            </a:pPr>
            <a:endParaRPr kumimoji="0" lang="en-US" sz="1400" b="0" i="0" u="none" strike="noStrike" kern="1200" cap="none" spc="0" normalizeH="0" baseline="0" noProof="0">
              <a:ln>
                <a:noFill/>
              </a:ln>
              <a:solidFill>
                <a:srgbClr val="353535"/>
              </a:solidFill>
              <a:effectLst/>
              <a:uLnTx/>
              <a:uFillTx/>
              <a:latin typeface="Segoe UI Semilight"/>
              <a:ea typeface="ＭＳ Ｐゴシック" charset="0"/>
              <a:cs typeface="Segoe UI" panose="020B0502040204020203" pitchFamily="34" charset="0"/>
            </a:endParaRPr>
          </a:p>
        </p:txBody>
      </p:sp>
      <p:grpSp>
        <p:nvGrpSpPr>
          <p:cNvPr id="19" name="Group 18">
            <a:extLst>
              <a:ext uri="{FF2B5EF4-FFF2-40B4-BE49-F238E27FC236}">
                <a16:creationId xmlns:a16="http://schemas.microsoft.com/office/drawing/2014/main" id="{471C1682-AB81-4044-A17C-BC17669D2A0E}"/>
              </a:ext>
            </a:extLst>
          </p:cNvPr>
          <p:cNvGrpSpPr/>
          <p:nvPr/>
        </p:nvGrpSpPr>
        <p:grpSpPr>
          <a:xfrm>
            <a:off x="5184032" y="5236701"/>
            <a:ext cx="483237" cy="509771"/>
            <a:chOff x="6600793" y="1806211"/>
            <a:chExt cx="1004694" cy="1004694"/>
          </a:xfrm>
        </p:grpSpPr>
        <p:sp>
          <p:nvSpPr>
            <p:cNvPr id="20" name="Oval 19">
              <a:extLst>
                <a:ext uri="{FF2B5EF4-FFF2-40B4-BE49-F238E27FC236}">
                  <a16:creationId xmlns:a16="http://schemas.microsoft.com/office/drawing/2014/main" id="{B0142F22-7DFE-4E89-9229-D982741FB6DA}"/>
                </a:ext>
              </a:extLst>
            </p:cNvPr>
            <p:cNvSpPr/>
            <p:nvPr/>
          </p:nvSpPr>
          <p:spPr bwMode="auto">
            <a:xfrm>
              <a:off x="6600793" y="1806211"/>
              <a:ext cx="1004694" cy="1004694"/>
            </a:xfrm>
            <a:prstGeom prst="ellipse">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 name="3D">
              <a:extLst>
                <a:ext uri="{FF2B5EF4-FFF2-40B4-BE49-F238E27FC236}">
                  <a16:creationId xmlns:a16="http://schemas.microsoft.com/office/drawing/2014/main" id="{7BD17848-AF57-499F-964C-8DBA95940D76}"/>
                </a:ext>
              </a:extLst>
            </p:cNvPr>
            <p:cNvSpPr>
              <a:spLocks noChangeAspect="1" noEditPoints="1"/>
            </p:cNvSpPr>
            <p:nvPr/>
          </p:nvSpPr>
          <p:spPr bwMode="auto">
            <a:xfrm>
              <a:off x="6873434" y="2064167"/>
              <a:ext cx="459413" cy="488782"/>
            </a:xfrm>
            <a:custGeom>
              <a:avLst/>
              <a:gdLst>
                <a:gd name="T0" fmla="*/ 27 w 219"/>
                <a:gd name="T1" fmla="*/ 48 h 233"/>
                <a:gd name="T2" fmla="*/ 95 w 219"/>
                <a:gd name="T3" fmla="*/ 15 h 233"/>
                <a:gd name="T4" fmla="*/ 123 w 219"/>
                <a:gd name="T5" fmla="*/ 14 h 233"/>
                <a:gd name="T6" fmla="*/ 191 w 219"/>
                <a:gd name="T7" fmla="*/ 48 h 233"/>
                <a:gd name="T8" fmla="*/ 219 w 219"/>
                <a:gd name="T9" fmla="*/ 189 h 233"/>
                <a:gd name="T10" fmla="*/ 219 w 219"/>
                <a:gd name="T11" fmla="*/ 175 h 233"/>
                <a:gd name="T12" fmla="*/ 191 w 219"/>
                <a:gd name="T13" fmla="*/ 175 h 233"/>
                <a:gd name="T14" fmla="*/ 191 w 219"/>
                <a:gd name="T15" fmla="*/ 202 h 233"/>
                <a:gd name="T16" fmla="*/ 219 w 219"/>
                <a:gd name="T17" fmla="*/ 202 h 233"/>
                <a:gd name="T18" fmla="*/ 219 w 219"/>
                <a:gd name="T19" fmla="*/ 189 h 233"/>
                <a:gd name="T20" fmla="*/ 123 w 219"/>
                <a:gd name="T21" fmla="*/ 220 h 233"/>
                <a:gd name="T22" fmla="*/ 123 w 219"/>
                <a:gd name="T23" fmla="*/ 205 h 233"/>
                <a:gd name="T24" fmla="*/ 95 w 219"/>
                <a:gd name="T25" fmla="*/ 205 h 233"/>
                <a:gd name="T26" fmla="*/ 95 w 219"/>
                <a:gd name="T27" fmla="*/ 233 h 233"/>
                <a:gd name="T28" fmla="*/ 123 w 219"/>
                <a:gd name="T29" fmla="*/ 233 h 233"/>
                <a:gd name="T30" fmla="*/ 123 w 219"/>
                <a:gd name="T31" fmla="*/ 220 h 233"/>
                <a:gd name="T32" fmla="*/ 27 w 219"/>
                <a:gd name="T33" fmla="*/ 189 h 233"/>
                <a:gd name="T34" fmla="*/ 27 w 219"/>
                <a:gd name="T35" fmla="*/ 175 h 233"/>
                <a:gd name="T36" fmla="*/ 0 w 219"/>
                <a:gd name="T37" fmla="*/ 175 h 233"/>
                <a:gd name="T38" fmla="*/ 0 w 219"/>
                <a:gd name="T39" fmla="*/ 202 h 233"/>
                <a:gd name="T40" fmla="*/ 27 w 219"/>
                <a:gd name="T41" fmla="*/ 202 h 233"/>
                <a:gd name="T42" fmla="*/ 27 w 219"/>
                <a:gd name="T43" fmla="*/ 189 h 233"/>
                <a:gd name="T44" fmla="*/ 27 w 219"/>
                <a:gd name="T45" fmla="*/ 63 h 233"/>
                <a:gd name="T46" fmla="*/ 27 w 219"/>
                <a:gd name="T47" fmla="*/ 48 h 233"/>
                <a:gd name="T48" fmla="*/ 0 w 219"/>
                <a:gd name="T49" fmla="*/ 48 h 233"/>
                <a:gd name="T50" fmla="*/ 0 w 219"/>
                <a:gd name="T51" fmla="*/ 76 h 233"/>
                <a:gd name="T52" fmla="*/ 27 w 219"/>
                <a:gd name="T53" fmla="*/ 76 h 233"/>
                <a:gd name="T54" fmla="*/ 27 w 219"/>
                <a:gd name="T55" fmla="*/ 63 h 233"/>
                <a:gd name="T56" fmla="*/ 123 w 219"/>
                <a:gd name="T57" fmla="*/ 93 h 233"/>
                <a:gd name="T58" fmla="*/ 123 w 219"/>
                <a:gd name="T59" fmla="*/ 79 h 233"/>
                <a:gd name="T60" fmla="*/ 95 w 219"/>
                <a:gd name="T61" fmla="*/ 79 h 233"/>
                <a:gd name="T62" fmla="*/ 95 w 219"/>
                <a:gd name="T63" fmla="*/ 107 h 233"/>
                <a:gd name="T64" fmla="*/ 123 w 219"/>
                <a:gd name="T65" fmla="*/ 107 h 233"/>
                <a:gd name="T66" fmla="*/ 123 w 219"/>
                <a:gd name="T67" fmla="*/ 93 h 233"/>
                <a:gd name="T68" fmla="*/ 123 w 219"/>
                <a:gd name="T69" fmla="*/ 14 h 233"/>
                <a:gd name="T70" fmla="*/ 123 w 219"/>
                <a:gd name="T71" fmla="*/ 0 h 233"/>
                <a:gd name="T72" fmla="*/ 95 w 219"/>
                <a:gd name="T73" fmla="*/ 0 h 233"/>
                <a:gd name="T74" fmla="*/ 95 w 219"/>
                <a:gd name="T75" fmla="*/ 29 h 233"/>
                <a:gd name="T76" fmla="*/ 123 w 219"/>
                <a:gd name="T77" fmla="*/ 29 h 233"/>
                <a:gd name="T78" fmla="*/ 123 w 219"/>
                <a:gd name="T79" fmla="*/ 14 h 233"/>
                <a:gd name="T80" fmla="*/ 219 w 219"/>
                <a:gd name="T81" fmla="*/ 63 h 233"/>
                <a:gd name="T82" fmla="*/ 219 w 219"/>
                <a:gd name="T83" fmla="*/ 48 h 233"/>
                <a:gd name="T84" fmla="*/ 191 w 219"/>
                <a:gd name="T85" fmla="*/ 48 h 233"/>
                <a:gd name="T86" fmla="*/ 191 w 219"/>
                <a:gd name="T87" fmla="*/ 76 h 233"/>
                <a:gd name="T88" fmla="*/ 219 w 219"/>
                <a:gd name="T89" fmla="*/ 76 h 233"/>
                <a:gd name="T90" fmla="*/ 219 w 219"/>
                <a:gd name="T91" fmla="*/ 63 h 233"/>
                <a:gd name="T92" fmla="*/ 123 w 219"/>
                <a:gd name="T93" fmla="*/ 94 h 233"/>
                <a:gd name="T94" fmla="*/ 191 w 219"/>
                <a:gd name="T95" fmla="*/ 63 h 233"/>
                <a:gd name="T96" fmla="*/ 205 w 219"/>
                <a:gd name="T97" fmla="*/ 76 h 233"/>
                <a:gd name="T98" fmla="*/ 205 w 219"/>
                <a:gd name="T99" fmla="*/ 175 h 233"/>
                <a:gd name="T100" fmla="*/ 109 w 219"/>
                <a:gd name="T101" fmla="*/ 107 h 233"/>
                <a:gd name="T102" fmla="*/ 109 w 219"/>
                <a:gd name="T103" fmla="*/ 205 h 233"/>
                <a:gd name="T104" fmla="*/ 13 w 219"/>
                <a:gd name="T105" fmla="*/ 76 h 233"/>
                <a:gd name="T106" fmla="*/ 13 w 219"/>
                <a:gd name="T107" fmla="*/ 175 h 233"/>
                <a:gd name="T108" fmla="*/ 27 w 219"/>
                <a:gd name="T109" fmla="*/ 63 h 233"/>
                <a:gd name="T110" fmla="*/ 95 w 219"/>
                <a:gd name="T111" fmla="*/ 94 h 233"/>
                <a:gd name="T112" fmla="*/ 123 w 219"/>
                <a:gd name="T113" fmla="*/ 220 h 233"/>
                <a:gd name="T114" fmla="*/ 191 w 219"/>
                <a:gd name="T115" fmla="*/ 189 h 233"/>
                <a:gd name="T116" fmla="*/ 95 w 219"/>
                <a:gd name="T117" fmla="*/ 220 h 233"/>
                <a:gd name="T118" fmla="*/ 27 w 219"/>
                <a:gd name="T119" fmla="*/ 18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33">
                  <a:moveTo>
                    <a:pt x="27" y="48"/>
                  </a:moveTo>
                  <a:lnTo>
                    <a:pt x="95" y="15"/>
                  </a:lnTo>
                  <a:moveTo>
                    <a:pt x="123" y="14"/>
                  </a:moveTo>
                  <a:lnTo>
                    <a:pt x="191" y="48"/>
                  </a:lnTo>
                  <a:moveTo>
                    <a:pt x="219" y="189"/>
                  </a:moveTo>
                  <a:lnTo>
                    <a:pt x="219" y="175"/>
                  </a:lnTo>
                  <a:lnTo>
                    <a:pt x="191" y="175"/>
                  </a:lnTo>
                  <a:lnTo>
                    <a:pt x="191" y="202"/>
                  </a:lnTo>
                  <a:lnTo>
                    <a:pt x="219" y="202"/>
                  </a:lnTo>
                  <a:lnTo>
                    <a:pt x="219" y="189"/>
                  </a:lnTo>
                  <a:moveTo>
                    <a:pt x="123" y="220"/>
                  </a:moveTo>
                  <a:lnTo>
                    <a:pt x="123" y="205"/>
                  </a:lnTo>
                  <a:lnTo>
                    <a:pt x="95" y="205"/>
                  </a:lnTo>
                  <a:lnTo>
                    <a:pt x="95" y="233"/>
                  </a:lnTo>
                  <a:lnTo>
                    <a:pt x="123" y="233"/>
                  </a:lnTo>
                  <a:lnTo>
                    <a:pt x="123" y="220"/>
                  </a:lnTo>
                  <a:moveTo>
                    <a:pt x="27" y="189"/>
                  </a:moveTo>
                  <a:lnTo>
                    <a:pt x="27" y="175"/>
                  </a:lnTo>
                  <a:lnTo>
                    <a:pt x="0" y="175"/>
                  </a:lnTo>
                  <a:lnTo>
                    <a:pt x="0" y="202"/>
                  </a:lnTo>
                  <a:lnTo>
                    <a:pt x="27" y="202"/>
                  </a:lnTo>
                  <a:lnTo>
                    <a:pt x="27" y="189"/>
                  </a:lnTo>
                  <a:moveTo>
                    <a:pt x="27" y="63"/>
                  </a:moveTo>
                  <a:lnTo>
                    <a:pt x="27" y="48"/>
                  </a:lnTo>
                  <a:lnTo>
                    <a:pt x="0" y="48"/>
                  </a:lnTo>
                  <a:lnTo>
                    <a:pt x="0" y="76"/>
                  </a:lnTo>
                  <a:lnTo>
                    <a:pt x="27" y="76"/>
                  </a:lnTo>
                  <a:lnTo>
                    <a:pt x="27" y="63"/>
                  </a:lnTo>
                  <a:moveTo>
                    <a:pt x="123" y="93"/>
                  </a:moveTo>
                  <a:lnTo>
                    <a:pt x="123" y="79"/>
                  </a:lnTo>
                  <a:lnTo>
                    <a:pt x="95" y="79"/>
                  </a:lnTo>
                  <a:lnTo>
                    <a:pt x="95" y="107"/>
                  </a:lnTo>
                  <a:lnTo>
                    <a:pt x="123" y="107"/>
                  </a:lnTo>
                  <a:lnTo>
                    <a:pt x="123" y="93"/>
                  </a:lnTo>
                  <a:moveTo>
                    <a:pt x="123" y="14"/>
                  </a:moveTo>
                  <a:lnTo>
                    <a:pt x="123" y="0"/>
                  </a:lnTo>
                  <a:lnTo>
                    <a:pt x="95" y="0"/>
                  </a:lnTo>
                  <a:lnTo>
                    <a:pt x="95" y="29"/>
                  </a:lnTo>
                  <a:lnTo>
                    <a:pt x="123" y="29"/>
                  </a:lnTo>
                  <a:lnTo>
                    <a:pt x="123" y="14"/>
                  </a:lnTo>
                  <a:moveTo>
                    <a:pt x="219" y="63"/>
                  </a:moveTo>
                  <a:lnTo>
                    <a:pt x="219" y="48"/>
                  </a:lnTo>
                  <a:lnTo>
                    <a:pt x="191" y="48"/>
                  </a:lnTo>
                  <a:lnTo>
                    <a:pt x="191" y="76"/>
                  </a:lnTo>
                  <a:lnTo>
                    <a:pt x="219" y="76"/>
                  </a:lnTo>
                  <a:lnTo>
                    <a:pt x="219" y="63"/>
                  </a:lnTo>
                  <a:moveTo>
                    <a:pt x="123" y="94"/>
                  </a:moveTo>
                  <a:lnTo>
                    <a:pt x="191" y="63"/>
                  </a:lnTo>
                  <a:moveTo>
                    <a:pt x="205" y="76"/>
                  </a:moveTo>
                  <a:lnTo>
                    <a:pt x="205" y="175"/>
                  </a:lnTo>
                  <a:moveTo>
                    <a:pt x="109" y="107"/>
                  </a:moveTo>
                  <a:lnTo>
                    <a:pt x="109" y="205"/>
                  </a:lnTo>
                  <a:moveTo>
                    <a:pt x="13" y="76"/>
                  </a:moveTo>
                  <a:lnTo>
                    <a:pt x="13" y="175"/>
                  </a:lnTo>
                  <a:moveTo>
                    <a:pt x="27" y="63"/>
                  </a:moveTo>
                  <a:lnTo>
                    <a:pt x="95" y="94"/>
                  </a:lnTo>
                  <a:moveTo>
                    <a:pt x="123" y="220"/>
                  </a:moveTo>
                  <a:lnTo>
                    <a:pt x="191" y="189"/>
                  </a:lnTo>
                  <a:moveTo>
                    <a:pt x="95" y="220"/>
                  </a:moveTo>
                  <a:lnTo>
                    <a:pt x="27" y="189"/>
                  </a:ln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sp>
        <p:nvSpPr>
          <p:cNvPr id="15" name="TextBox 14">
            <a:extLst>
              <a:ext uri="{FF2B5EF4-FFF2-40B4-BE49-F238E27FC236}">
                <a16:creationId xmlns:a16="http://schemas.microsoft.com/office/drawing/2014/main" id="{BB229BBC-8A4B-4115-B3DC-E072D86F2FD8}"/>
              </a:ext>
            </a:extLst>
          </p:cNvPr>
          <p:cNvSpPr txBox="1"/>
          <p:nvPr/>
        </p:nvSpPr>
        <p:spPr>
          <a:xfrm>
            <a:off x="5733976" y="4991354"/>
            <a:ext cx="2085757" cy="1250086"/>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98"/>
              </a:spcAft>
              <a:buClrTx/>
              <a:buSzTx/>
              <a:buFontTx/>
              <a:buNone/>
              <a:tabLst/>
              <a:defRPr/>
            </a:pPr>
            <a:r>
              <a:rPr kumimoji="0" lang="en-US" sz="16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Staying Competitive</a:t>
            </a:r>
          </a:p>
          <a:p>
            <a:pPr marL="0" marR="0" lvl="0" indent="0" algn="l" defTabSz="913330" rtl="0" eaLnBrk="1" fontAlgn="base" latinLnBrk="0" hangingPunct="1">
              <a:lnSpc>
                <a:spcPct val="100000"/>
              </a:lnSpc>
              <a:spcBef>
                <a:spcPct val="20000"/>
              </a:spcBef>
              <a:spcAft>
                <a:spcPct val="0"/>
              </a:spcAft>
              <a:buClrTx/>
              <a:buSzPct val="90000"/>
              <a:buFontTx/>
              <a:buNone/>
              <a:tabLst/>
              <a:defRPr/>
            </a:pPr>
            <a:r>
              <a:rPr kumimoji="0" lang="en-US" sz="1400" b="0" i="0" u="none" strike="noStrike" kern="1200" cap="none" spc="0" normalizeH="0" baseline="0" noProof="0">
                <a:ln>
                  <a:noFill/>
                </a:ln>
                <a:solidFill>
                  <a:srgbClr val="353535"/>
                </a:solidFill>
                <a:effectLst/>
                <a:uLnTx/>
                <a:uFillTx/>
                <a:latin typeface="Segoe UI Semilight"/>
                <a:ea typeface="ＭＳ Ｐゴシック" charset="0"/>
                <a:cs typeface="Segoe UI" panose="020B0502040204020203" pitchFamily="34" charset="0"/>
              </a:rPr>
              <a:t>Embrace Digital transformation</a:t>
            </a:r>
          </a:p>
          <a:p>
            <a:pPr marL="0" marR="0" lvl="0" indent="0" algn="l" defTabSz="913330" rtl="0" eaLnBrk="1" fontAlgn="base" latinLnBrk="0" hangingPunct="1">
              <a:lnSpc>
                <a:spcPct val="100000"/>
              </a:lnSpc>
              <a:spcBef>
                <a:spcPct val="20000"/>
              </a:spcBef>
              <a:spcAft>
                <a:spcPct val="0"/>
              </a:spcAft>
              <a:buClrTx/>
              <a:buSzPct val="90000"/>
              <a:buFontTx/>
              <a:buNone/>
              <a:tabLst/>
              <a:defRPr/>
            </a:pPr>
            <a:r>
              <a:rPr lang="en-US" sz="1400">
                <a:solidFill>
                  <a:srgbClr val="353535"/>
                </a:solidFill>
                <a:latin typeface="Segoe UI Semilight"/>
                <a:ea typeface="ＭＳ Ｐゴシック" charset="0"/>
                <a:cs typeface="Segoe UI" panose="020B0502040204020203" pitchFamily="34" charset="0"/>
              </a:rPr>
              <a:t>Improve Customer Service</a:t>
            </a:r>
            <a:endParaRPr kumimoji="0" lang="en-US" sz="1400" b="0" i="0" u="none" strike="noStrike" kern="1200" cap="none" spc="0" normalizeH="0" baseline="0" noProof="0">
              <a:ln>
                <a:noFill/>
              </a:ln>
              <a:solidFill>
                <a:srgbClr val="353535"/>
              </a:solidFill>
              <a:effectLst/>
              <a:uLnTx/>
              <a:uFillTx/>
              <a:latin typeface="Segoe UI Semilight"/>
              <a:ea typeface="ＭＳ Ｐゴシック" charset="0"/>
              <a:cs typeface="Segoe UI" panose="020B0502040204020203" pitchFamily="34" charset="0"/>
            </a:endParaRPr>
          </a:p>
          <a:p>
            <a:pPr marL="0" marR="0" lvl="0" indent="0" algn="l" defTabSz="913330" rtl="0" eaLnBrk="1" fontAlgn="base" latinLnBrk="0" hangingPunct="1">
              <a:lnSpc>
                <a:spcPct val="100000"/>
              </a:lnSpc>
              <a:spcBef>
                <a:spcPct val="20000"/>
              </a:spcBef>
              <a:spcAft>
                <a:spcPct val="0"/>
              </a:spcAft>
              <a:buClrTx/>
              <a:buSzPct val="90000"/>
              <a:buFontTx/>
              <a:buNone/>
              <a:tabLst/>
              <a:defRPr/>
            </a:pPr>
            <a:endParaRPr kumimoji="0" lang="en-US" sz="1400" b="0" i="0" u="none" strike="noStrike" kern="1200" cap="none" spc="0" normalizeH="0" baseline="0" noProof="0">
              <a:ln>
                <a:noFill/>
              </a:ln>
              <a:solidFill>
                <a:srgbClr val="353535"/>
              </a:solidFill>
              <a:effectLst/>
              <a:uLnTx/>
              <a:uFillTx/>
              <a:latin typeface="Segoe UI Semilight"/>
              <a:ea typeface="ＭＳ Ｐゴシック" charset="0"/>
              <a:cs typeface="Segoe UI" panose="020B0502040204020203" pitchFamily="34" charset="0"/>
            </a:endParaRPr>
          </a:p>
        </p:txBody>
      </p:sp>
      <p:sp>
        <p:nvSpPr>
          <p:cNvPr id="28" name="Rectangle 27">
            <a:extLst>
              <a:ext uri="{FF2B5EF4-FFF2-40B4-BE49-F238E27FC236}">
                <a16:creationId xmlns:a16="http://schemas.microsoft.com/office/drawing/2014/main" id="{4DFFC8A9-8191-4F2F-83A7-91357DCEA050}"/>
              </a:ext>
            </a:extLst>
          </p:cNvPr>
          <p:cNvSpPr/>
          <p:nvPr/>
        </p:nvSpPr>
        <p:spPr bwMode="auto">
          <a:xfrm>
            <a:off x="2411373" y="946690"/>
            <a:ext cx="2627812" cy="834651"/>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IN" sz="16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Opportunities and Challenges by numbers </a:t>
            </a:r>
          </a:p>
        </p:txBody>
      </p:sp>
      <p:sp>
        <p:nvSpPr>
          <p:cNvPr id="29" name="Rectangle 28">
            <a:extLst>
              <a:ext uri="{FF2B5EF4-FFF2-40B4-BE49-F238E27FC236}">
                <a16:creationId xmlns:a16="http://schemas.microsoft.com/office/drawing/2014/main" id="{2C619CBD-A362-4A33-A2C6-2D1D6443A4C6}"/>
              </a:ext>
            </a:extLst>
          </p:cNvPr>
          <p:cNvSpPr/>
          <p:nvPr/>
        </p:nvSpPr>
        <p:spPr bwMode="auto">
          <a:xfrm>
            <a:off x="5230495" y="1071074"/>
            <a:ext cx="3063450" cy="637985"/>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IN" sz="1600">
                <a:solidFill>
                  <a:srgbClr val="0078D7"/>
                </a:solidFill>
                <a:latin typeface="Segoe UI Semibold" panose="020B0702040204020203" pitchFamily="34" charset="0"/>
                <a:ea typeface="Segoe UI" pitchFamily="34" charset="0"/>
                <a:cs typeface="Segoe UI Semibold" panose="020B0702040204020203" pitchFamily="34" charset="0"/>
              </a:rPr>
              <a:t>Migration to Azure  can address critical issues </a:t>
            </a:r>
            <a:endParaRPr kumimoji="0" lang="en-IN" sz="16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0" name="Rectangle 29">
            <a:extLst>
              <a:ext uri="{FF2B5EF4-FFF2-40B4-BE49-F238E27FC236}">
                <a16:creationId xmlns:a16="http://schemas.microsoft.com/office/drawing/2014/main" id="{E903E0E0-5493-4B06-9C75-54CD84BED757}"/>
              </a:ext>
            </a:extLst>
          </p:cNvPr>
          <p:cNvSpPr/>
          <p:nvPr/>
        </p:nvSpPr>
        <p:spPr bwMode="auto">
          <a:xfrm>
            <a:off x="8360057" y="946690"/>
            <a:ext cx="3516510" cy="834651"/>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IN" sz="16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Better together</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IN" sz="1600" b="0" i="0" u="none" strike="noStrike" kern="1200" cap="none" spc="0" normalizeH="0" baseline="0" noProof="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Azure and  Windows Server </a:t>
            </a:r>
          </a:p>
        </p:txBody>
      </p:sp>
      <p:sp>
        <p:nvSpPr>
          <p:cNvPr id="32" name="TextBox 31">
            <a:extLst>
              <a:ext uri="{FF2B5EF4-FFF2-40B4-BE49-F238E27FC236}">
                <a16:creationId xmlns:a16="http://schemas.microsoft.com/office/drawing/2014/main" id="{515E37C3-113B-4460-95FD-77FC985E5192}"/>
              </a:ext>
            </a:extLst>
          </p:cNvPr>
          <p:cNvSpPr txBox="1"/>
          <p:nvPr/>
        </p:nvSpPr>
        <p:spPr>
          <a:xfrm>
            <a:off x="2411373" y="6561775"/>
            <a:ext cx="9752830" cy="707886"/>
          </a:xfrm>
          <a:prstGeom prst="rect">
            <a:avLst/>
          </a:prstGeom>
          <a:noFill/>
        </p:spPr>
        <p:txBody>
          <a:bodyPr wrap="square" lIns="91440" tIns="45720" rIns="91440" bIns="45720" rtlCol="0">
            <a:spAutoFit/>
          </a:bodyPr>
          <a:lstStyle/>
          <a:p>
            <a:pPr defTabSz="914367">
              <a:defRPr/>
            </a:pPr>
            <a:r>
              <a:rPr kumimoji="0" lang="en-US" sz="1000" b="0" i="0" u="none" strike="noStrike" kern="1200" cap="none" spc="0" normalizeH="0" baseline="0" noProof="0">
                <a:ln>
                  <a:noFill/>
                </a:ln>
                <a:solidFill>
                  <a:srgbClr val="353535"/>
                </a:solidFill>
                <a:effectLst/>
                <a:uLnTx/>
                <a:uFillTx/>
                <a:latin typeface="Segoe UI Semilight"/>
                <a:ea typeface="+mn-ea"/>
                <a:cs typeface="+mn-cs"/>
              </a:rPr>
              <a:t>Source: 1)</a:t>
            </a:r>
            <a:r>
              <a:rPr kumimoji="0" lang="en-US" sz="1000" b="0" i="0" u="none" strike="noStrike" kern="1200" cap="none" spc="0" normalizeH="0" baseline="0" noProof="0">
                <a:ln>
                  <a:noFill/>
                </a:ln>
                <a:effectLst/>
                <a:uLnTx/>
                <a:uFillTx/>
                <a:latin typeface="Segoe UI Semilight"/>
                <a:ea typeface="+mn-ea"/>
                <a:cs typeface="+mn-cs"/>
              </a:rPr>
              <a:t> </a:t>
            </a:r>
            <a:r>
              <a:rPr lang="en-GB" sz="1000">
                <a:hlinkClick r:id="rId2">
                  <a:extLst>
                    <a:ext uri="{A12FA001-AC4F-418D-AE19-62706E023703}">
                      <ahyp:hlinkClr xmlns:ahyp="http://schemas.microsoft.com/office/drawing/2018/hyperlinkcolor" val="tx"/>
                    </a:ext>
                  </a:extLst>
                </a:hlinkClick>
              </a:rPr>
              <a:t>https://www.channel-impact.com/report-smb-spending-to-exceed-600-billion-this-year/</a:t>
            </a:r>
            <a:r>
              <a:rPr lang="en-GB" sz="1000"/>
              <a:t> </a:t>
            </a:r>
            <a:r>
              <a:rPr kumimoji="0" lang="en-US" sz="1000" b="0" i="0" u="none" strike="noStrike" kern="1200" cap="none" spc="0" normalizeH="0" baseline="0" noProof="0">
                <a:ln>
                  <a:noFill/>
                </a:ln>
                <a:solidFill>
                  <a:srgbClr val="353535"/>
                </a:solidFill>
                <a:effectLst/>
                <a:uLnTx/>
                <a:uFillTx/>
                <a:latin typeface="Segoe UI Semilight"/>
                <a:ea typeface="+mn-ea"/>
                <a:cs typeface="+mn-cs"/>
              </a:rPr>
              <a:t>2) The End of Software – Gartner 3) </a:t>
            </a:r>
            <a:r>
              <a:rPr lang="en-GB" sz="1000">
                <a:hlinkClick r:id="rId3">
                  <a:extLst>
                    <a:ext uri="{A12FA001-AC4F-418D-AE19-62706E023703}">
                      <ahyp:hlinkClr xmlns:ahyp="http://schemas.microsoft.com/office/drawing/2018/hyperlinkcolor" val="tx"/>
                    </a:ext>
                  </a:extLst>
                </a:hlinkClick>
              </a:rPr>
              <a:t>https://enterprisersproject.com/what-is-digital-transformation 4</a:t>
            </a:r>
            <a:r>
              <a:rPr lang="en-GB" sz="1000"/>
              <a:t>) </a:t>
            </a:r>
            <a:r>
              <a:rPr lang="en-GB" sz="1000">
                <a:hlinkClick r:id="rId4">
                  <a:extLst>
                    <a:ext uri="{A12FA001-AC4F-418D-AE19-62706E023703}">
                      <ahyp:hlinkClr xmlns:ahyp="http://schemas.microsoft.com/office/drawing/2018/hyperlinkcolor" val="tx"/>
                    </a:ext>
                  </a:extLst>
                </a:hlinkClick>
              </a:rPr>
              <a:t>https://www.forbes.com/sites/briansutter/2017/10/21/the-state-of-small-business-marketing/#7936764e200e</a:t>
            </a:r>
            <a:r>
              <a:rPr lang="en-GB" sz="1000"/>
              <a:t> </a:t>
            </a:r>
            <a:endParaRPr lang="sv-SE" sz="1000"/>
          </a:p>
          <a:p>
            <a:pPr defTabSz="914367">
              <a:defRPr/>
            </a:pPr>
            <a:r>
              <a:rPr lang="sv-SE" sz="1000"/>
              <a:t> </a:t>
            </a:r>
          </a:p>
          <a:p>
            <a:pPr defTabSz="914367">
              <a:defRPr/>
            </a:pPr>
            <a:r>
              <a:rPr kumimoji="0" lang="en-US" sz="1000" b="0" i="0" u="none" strike="noStrike" kern="1200" cap="none" spc="0" normalizeH="0" baseline="0" noProof="0">
                <a:ln>
                  <a:noFill/>
                </a:ln>
                <a:solidFill>
                  <a:srgbClr val="353535"/>
                </a:solidFill>
                <a:effectLst/>
                <a:uLnTx/>
                <a:uFillTx/>
                <a:latin typeface="Segoe UI Semilight"/>
                <a:ea typeface="+mn-ea"/>
                <a:cs typeface="+mn-cs"/>
              </a:rPr>
              <a:t> </a:t>
            </a:r>
            <a:r>
              <a:rPr kumimoji="0" lang="en-US" sz="1000" b="0" i="0" u="none" strike="noStrike" kern="1200" cap="none" spc="0" normalizeH="0" baseline="0" noProof="0">
                <a:ln>
                  <a:noFill/>
                </a:ln>
                <a:solidFill>
                  <a:srgbClr val="0078D7"/>
                </a:solidFill>
                <a:effectLst/>
                <a:uLnTx/>
                <a:uFillTx/>
                <a:latin typeface="Segoe UI Semilight"/>
                <a:ea typeface="+mn-ea"/>
                <a:cs typeface="+mn-cs"/>
              </a:rPr>
              <a:t>  </a:t>
            </a:r>
          </a:p>
        </p:txBody>
      </p:sp>
      <p:sp>
        <p:nvSpPr>
          <p:cNvPr id="33" name="Rectangle 32">
            <a:extLst>
              <a:ext uri="{FF2B5EF4-FFF2-40B4-BE49-F238E27FC236}">
                <a16:creationId xmlns:a16="http://schemas.microsoft.com/office/drawing/2014/main" id="{F8BBDAE6-B2C1-4E6C-BF51-2DA4ECD48577}"/>
              </a:ext>
            </a:extLst>
          </p:cNvPr>
          <p:cNvSpPr/>
          <p:nvPr/>
        </p:nvSpPr>
        <p:spPr bwMode="auto">
          <a:xfrm>
            <a:off x="48286" y="0"/>
            <a:ext cx="2137703"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4" name="Rectangle 33">
            <a:extLst>
              <a:ext uri="{FF2B5EF4-FFF2-40B4-BE49-F238E27FC236}">
                <a16:creationId xmlns:a16="http://schemas.microsoft.com/office/drawing/2014/main" id="{B717F33C-B491-47DC-97EB-B9377EAB5C11}"/>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35" name="Rectangle 34">
            <a:hlinkClick r:id="rId5" action="ppaction://hlinksldjump"/>
            <a:extLst>
              <a:ext uri="{FF2B5EF4-FFF2-40B4-BE49-F238E27FC236}">
                <a16:creationId xmlns:a16="http://schemas.microsoft.com/office/drawing/2014/main" id="{8243A1F8-F0A8-4353-B3B2-482C8596B52F}"/>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46" name="Isosceles Triangle 45">
            <a:hlinkClick r:id="rId6" action="ppaction://hlinksldjump"/>
            <a:extLst>
              <a:ext uri="{FF2B5EF4-FFF2-40B4-BE49-F238E27FC236}">
                <a16:creationId xmlns:a16="http://schemas.microsoft.com/office/drawing/2014/main" id="{4A30F936-7101-4CE7-BD13-278AF458B974}"/>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41" name="money_2" title="Icon of a dollar sign with an arrow around it pointing clockwise">
            <a:extLst>
              <a:ext uri="{FF2B5EF4-FFF2-40B4-BE49-F238E27FC236}">
                <a16:creationId xmlns:a16="http://schemas.microsoft.com/office/drawing/2014/main" id="{254FB1C6-813B-4908-BC10-55E108B5927B}"/>
              </a:ext>
            </a:extLst>
          </p:cNvPr>
          <p:cNvSpPr>
            <a:spLocks noChangeAspect="1" noEditPoints="1"/>
          </p:cNvSpPr>
          <p:nvPr/>
        </p:nvSpPr>
        <p:spPr bwMode="auto">
          <a:xfrm>
            <a:off x="5150779" y="3883681"/>
            <a:ext cx="483480" cy="509771"/>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68" name="Rectangle 67">
            <a:extLst>
              <a:ext uri="{FF2B5EF4-FFF2-40B4-BE49-F238E27FC236}">
                <a16:creationId xmlns:a16="http://schemas.microsoft.com/office/drawing/2014/main" id="{6CF01023-32D6-4F63-8B4F-480C795638FE}"/>
              </a:ext>
            </a:extLst>
          </p:cNvPr>
          <p:cNvSpPr/>
          <p:nvPr/>
        </p:nvSpPr>
        <p:spPr>
          <a:xfrm>
            <a:off x="2411373" y="6162341"/>
            <a:ext cx="4393463" cy="307777"/>
          </a:xfrm>
          <a:prstGeom prst="rect">
            <a:avLst/>
          </a:prstGeom>
          <a:solidFill>
            <a:schemeClr val="accent1"/>
          </a:solidFill>
          <a:ln>
            <a:solidFill>
              <a:schemeClr val="accent1"/>
            </a:solidFill>
          </a:ln>
        </p:spPr>
        <p:txBody>
          <a:bodyPr wrap="square" lIns="274320" anchor="ctr">
            <a:noAutofit/>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       =&gt;</a:t>
            </a:r>
          </a:p>
        </p:txBody>
      </p:sp>
      <p:sp>
        <p:nvSpPr>
          <p:cNvPr id="69" name="Rectangle 68">
            <a:extLst>
              <a:ext uri="{FF2B5EF4-FFF2-40B4-BE49-F238E27FC236}">
                <a16:creationId xmlns:a16="http://schemas.microsoft.com/office/drawing/2014/main" id="{7F3E0F3C-29F6-4E79-9BC2-BED07AE3B250}"/>
              </a:ext>
            </a:extLst>
          </p:cNvPr>
          <p:cNvSpPr/>
          <p:nvPr/>
        </p:nvSpPr>
        <p:spPr>
          <a:xfrm>
            <a:off x="6813350" y="6162340"/>
            <a:ext cx="5566478" cy="307777"/>
          </a:xfrm>
          <a:prstGeom prst="rect">
            <a:avLst/>
          </a:prstGeom>
          <a:ln w="6350">
            <a:solidFill>
              <a:schemeClr val="bg1">
                <a:lumMod val="75000"/>
              </a:schemeClr>
            </a:solidFill>
          </a:ln>
        </p:spPr>
        <p:txBody>
          <a:bodyPr wrap="square">
            <a:spAutoFit/>
          </a:bodyPr>
          <a:lstStyle/>
          <a:p>
            <a:pPr lvl="0" algn="ctr" eaLnBrk="0" fontAlgn="base" hangingPunct="0">
              <a:spcBef>
                <a:spcPts val="400"/>
              </a:spcBef>
              <a:spcAft>
                <a:spcPct val="0"/>
              </a:spcAft>
              <a:defRPr/>
            </a:pPr>
            <a:r>
              <a:rPr lang="en-US" sz="1400" dirty="0">
                <a:gradFill>
                  <a:gsLst>
                    <a:gs pos="1250">
                      <a:srgbClr val="353535"/>
                    </a:gs>
                    <a:gs pos="100000">
                      <a:srgbClr val="353535"/>
                    </a:gs>
                  </a:gsLst>
                  <a:lin ang="5400000" scaled="0"/>
                </a:gradFill>
                <a:cs typeface="Calibri" panose="020F0502020204030204" pitchFamily="34" charset="0"/>
              </a:rPr>
              <a:t>Check out the </a:t>
            </a:r>
            <a:r>
              <a:rPr lang="en-US" sz="1400" b="1" dirty="0">
                <a:solidFill>
                  <a:schemeClr val="tx2"/>
                </a:solidFill>
                <a:cs typeface="Calibri" panose="020F0502020204030204" pitchFamily="34" charset="0"/>
              </a:rPr>
              <a:t>Ultimate Guide to Windows Server on Azure </a:t>
            </a:r>
          </a:p>
        </p:txBody>
      </p:sp>
      <p:sp>
        <p:nvSpPr>
          <p:cNvPr id="50" name="Rectangle 49">
            <a:hlinkClick r:id="rId7" action="ppaction://hlinksldjump"/>
            <a:extLst>
              <a:ext uri="{FF2B5EF4-FFF2-40B4-BE49-F238E27FC236}">
                <a16:creationId xmlns:a16="http://schemas.microsoft.com/office/drawing/2014/main" id="{74AA1D10-F9AB-43B7-8F58-B02182303FDF}"/>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51" name="Rectangle 50">
            <a:hlinkClick r:id="rId8" action="ppaction://hlinksldjump"/>
            <a:extLst>
              <a:ext uri="{FF2B5EF4-FFF2-40B4-BE49-F238E27FC236}">
                <a16:creationId xmlns:a16="http://schemas.microsoft.com/office/drawing/2014/main" id="{E7D2621F-4595-441F-A6C9-BDF4ED3221FD}"/>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52" name="Rectangle 51">
            <a:hlinkClick r:id="rId7" action="ppaction://hlinksldjump"/>
            <a:extLst>
              <a:ext uri="{FF2B5EF4-FFF2-40B4-BE49-F238E27FC236}">
                <a16:creationId xmlns:a16="http://schemas.microsoft.com/office/drawing/2014/main" id="{F789148C-AB77-4FAC-8032-F2CC3D281B71}"/>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53" name="Rectangle 52">
            <a:hlinkClick r:id="rId9" action="ppaction://hlinksldjump"/>
            <a:extLst>
              <a:ext uri="{FF2B5EF4-FFF2-40B4-BE49-F238E27FC236}">
                <a16:creationId xmlns:a16="http://schemas.microsoft.com/office/drawing/2014/main" id="{723E8F97-600E-4225-A217-2346A1F34BA8}"/>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54" name="Rectangle 53">
            <a:hlinkClick r:id="rId8" action="ppaction://hlinksldjump"/>
            <a:extLst>
              <a:ext uri="{FF2B5EF4-FFF2-40B4-BE49-F238E27FC236}">
                <a16:creationId xmlns:a16="http://schemas.microsoft.com/office/drawing/2014/main" id="{F0E6EFB6-361D-4112-B42E-582120946423}"/>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56" name="Rectangle 55">
            <a:hlinkClick r:id="rId10" action="ppaction://hlinksldjump"/>
            <a:extLst>
              <a:ext uri="{FF2B5EF4-FFF2-40B4-BE49-F238E27FC236}">
                <a16:creationId xmlns:a16="http://schemas.microsoft.com/office/drawing/2014/main" id="{E9D796E1-EA4A-4BB9-A02E-BF049F51A8CA}"/>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57" name="Rectangle 56">
            <a:hlinkClick r:id="rId7" action="ppaction://hlinksldjump"/>
            <a:extLst>
              <a:ext uri="{FF2B5EF4-FFF2-40B4-BE49-F238E27FC236}">
                <a16:creationId xmlns:a16="http://schemas.microsoft.com/office/drawing/2014/main" id="{C680D69E-BF2D-4553-BEAA-F4F48A592AB4}"/>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58" name="Rectangle 57">
            <a:hlinkClick r:id="rId11" action="ppaction://hlinksldjump"/>
            <a:extLst>
              <a:ext uri="{FF2B5EF4-FFF2-40B4-BE49-F238E27FC236}">
                <a16:creationId xmlns:a16="http://schemas.microsoft.com/office/drawing/2014/main" id="{EAE85BD5-5343-41BC-8795-773D8F972BDE}"/>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70" name="Rectangle 69">
            <a:hlinkClick r:id="rId12" action="ppaction://hlinksldjump"/>
            <a:extLst>
              <a:ext uri="{FF2B5EF4-FFF2-40B4-BE49-F238E27FC236}">
                <a16:creationId xmlns:a16="http://schemas.microsoft.com/office/drawing/2014/main" id="{D5A62A6A-DC39-4540-9349-6FF624395DBF}"/>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10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rPr>
              <a:t>Page 2 of 3</a:t>
            </a:r>
          </a:p>
        </p:txBody>
      </p:sp>
      <p:sp>
        <p:nvSpPr>
          <p:cNvPr id="71" name="Rectangle 70">
            <a:hlinkClick r:id="rId13" action="ppaction://hlinksldjump"/>
            <a:extLst>
              <a:ext uri="{FF2B5EF4-FFF2-40B4-BE49-F238E27FC236}">
                <a16:creationId xmlns:a16="http://schemas.microsoft.com/office/drawing/2014/main" id="{FADCD0EB-BC39-49EF-89CB-91F956479719}"/>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3 of 3</a:t>
            </a:r>
          </a:p>
        </p:txBody>
      </p:sp>
      <p:sp>
        <p:nvSpPr>
          <p:cNvPr id="72" name="Rectangle 71">
            <a:hlinkClick r:id="rId14" action="ppaction://hlinksldjump"/>
            <a:extLst>
              <a:ext uri="{FF2B5EF4-FFF2-40B4-BE49-F238E27FC236}">
                <a16:creationId xmlns:a16="http://schemas.microsoft.com/office/drawing/2014/main" id="{376BAC42-8CD9-4B56-95E9-53C3DC9A9ECB}"/>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73" name="Rectangle 72">
            <a:hlinkClick r:id="rId15" action="ppaction://hlinksldjump"/>
            <a:extLst>
              <a:ext uri="{FF2B5EF4-FFF2-40B4-BE49-F238E27FC236}">
                <a16:creationId xmlns:a16="http://schemas.microsoft.com/office/drawing/2014/main" id="{E3F2C93D-6CE7-4E6E-8DDC-BD9C8008EC88}"/>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74" name="Rectangle 73">
            <a:hlinkClick r:id="rId16" action="ppaction://hlinksldjump"/>
            <a:extLst>
              <a:ext uri="{FF2B5EF4-FFF2-40B4-BE49-F238E27FC236}">
                <a16:creationId xmlns:a16="http://schemas.microsoft.com/office/drawing/2014/main" id="{1EAEF037-5681-41B5-AF12-1A09C7180E4C}"/>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75" name="Isosceles Triangle 74">
            <a:hlinkClick r:id="rId6" action="ppaction://hlinksldjump"/>
            <a:extLst>
              <a:ext uri="{FF2B5EF4-FFF2-40B4-BE49-F238E27FC236}">
                <a16:creationId xmlns:a16="http://schemas.microsoft.com/office/drawing/2014/main" id="{CBB413A6-3F64-446E-A5D9-B81BE44F328F}"/>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42" name="Rectangle 41">
            <a:extLst>
              <a:ext uri="{FF2B5EF4-FFF2-40B4-BE49-F238E27FC236}">
                <a16:creationId xmlns:a16="http://schemas.microsoft.com/office/drawing/2014/main" id="{13B8364D-FFE5-46D1-A6B3-8F6D5D3757CA}"/>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59" name="Group 58">
            <a:extLst>
              <a:ext uri="{FF2B5EF4-FFF2-40B4-BE49-F238E27FC236}">
                <a16:creationId xmlns:a16="http://schemas.microsoft.com/office/drawing/2014/main" id="{CC1F8AD1-F7EB-42DB-B1AE-AEC579F0D910}"/>
              </a:ext>
            </a:extLst>
          </p:cNvPr>
          <p:cNvGrpSpPr/>
          <p:nvPr/>
        </p:nvGrpSpPr>
        <p:grpSpPr>
          <a:xfrm>
            <a:off x="13574" y="5919357"/>
            <a:ext cx="2182973" cy="725740"/>
            <a:chOff x="-3478" y="6262664"/>
            <a:chExt cx="2207104" cy="725740"/>
          </a:xfrm>
        </p:grpSpPr>
        <p:sp>
          <p:nvSpPr>
            <p:cNvPr id="60" name="Rectangle 59">
              <a:extLst>
                <a:ext uri="{FF2B5EF4-FFF2-40B4-BE49-F238E27FC236}">
                  <a16:creationId xmlns:a16="http://schemas.microsoft.com/office/drawing/2014/main" id="{A9DE59F1-1B87-4C37-B672-7D636BDA495C}"/>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61" name="Picture 60">
              <a:extLst>
                <a:ext uri="{FF2B5EF4-FFF2-40B4-BE49-F238E27FC236}">
                  <a16:creationId xmlns:a16="http://schemas.microsoft.com/office/drawing/2014/main" id="{F9CF7AF2-68C4-4904-AFBF-8F943F665FCB}"/>
                </a:ext>
              </a:extLst>
            </p:cNvPr>
            <p:cNvPicPr>
              <a:picLocks noChangeAspect="1"/>
            </p:cNvPicPr>
            <p:nvPr/>
          </p:nvPicPr>
          <p:blipFill>
            <a:blip r:embed="rId17"/>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25144509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5BF5-BD39-429C-81DE-1B20E77E8B7A}"/>
              </a:ext>
            </a:extLst>
          </p:cNvPr>
          <p:cNvSpPr>
            <a:spLocks noGrp="1"/>
          </p:cNvSpPr>
          <p:nvPr>
            <p:ph type="title"/>
          </p:nvPr>
        </p:nvSpPr>
        <p:spPr>
          <a:xfrm>
            <a:off x="2197243" y="295276"/>
            <a:ext cx="9966960" cy="917575"/>
          </a:xfrm>
        </p:spPr>
        <p:txBody>
          <a:bodyPr/>
          <a:lstStyle/>
          <a:p>
            <a:r>
              <a:rPr lang="en-US"/>
              <a:t>Value Proposition: Migrate with confidence (3/3)</a:t>
            </a:r>
            <a:br>
              <a:rPr lang="en-US"/>
            </a:br>
            <a:endParaRPr lang="en-US" sz="2200" spc="0"/>
          </a:p>
        </p:txBody>
      </p:sp>
      <p:sp>
        <p:nvSpPr>
          <p:cNvPr id="13" name="Rectangle 12">
            <a:extLst>
              <a:ext uri="{FF2B5EF4-FFF2-40B4-BE49-F238E27FC236}">
                <a16:creationId xmlns:a16="http://schemas.microsoft.com/office/drawing/2014/main" id="{6ABDDADA-42C3-425B-A1D9-47B887B52711}"/>
              </a:ext>
            </a:extLst>
          </p:cNvPr>
          <p:cNvSpPr/>
          <p:nvPr/>
        </p:nvSpPr>
        <p:spPr bwMode="auto">
          <a:xfrm>
            <a:off x="2" y="0"/>
            <a:ext cx="2196547" cy="6994525"/>
          </a:xfrm>
          <a:prstGeom prst="rect">
            <a:avLst/>
          </a:prstGeom>
          <a:solidFill>
            <a:srgbClr val="353535">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CBC49CC2-BA3D-4175-83EA-A5FEFF19D705}"/>
              </a:ext>
            </a:extLst>
          </p:cNvPr>
          <p:cNvSpPr/>
          <p:nvPr/>
        </p:nvSpPr>
        <p:spPr bwMode="auto">
          <a:xfrm>
            <a:off x="91441" y="136940"/>
            <a:ext cx="2105106" cy="47942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PLAY-IN-A-BOX NAVIGATION</a:t>
            </a:r>
          </a:p>
        </p:txBody>
      </p:sp>
      <p:sp>
        <p:nvSpPr>
          <p:cNvPr id="15" name="Rectangle 14">
            <a:hlinkClick r:id="rId2" action="ppaction://hlinksldjump"/>
            <a:extLst>
              <a:ext uri="{FF2B5EF4-FFF2-40B4-BE49-F238E27FC236}">
                <a16:creationId xmlns:a16="http://schemas.microsoft.com/office/drawing/2014/main" id="{E435C398-1A9A-4C5F-B064-5553FA8608FD}"/>
              </a:ext>
            </a:extLst>
          </p:cNvPr>
          <p:cNvSpPr/>
          <p:nvPr/>
        </p:nvSpPr>
        <p:spPr bwMode="auto">
          <a:xfrm>
            <a:off x="0" y="630241"/>
            <a:ext cx="2065018" cy="27400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rPr>
              <a:t>Overview</a:t>
            </a:r>
          </a:p>
        </p:txBody>
      </p:sp>
      <p:sp>
        <p:nvSpPr>
          <p:cNvPr id="25" name="Isosceles Triangle 24">
            <a:hlinkClick r:id="rId3" action="ppaction://hlinksldjump"/>
            <a:extLst>
              <a:ext uri="{FF2B5EF4-FFF2-40B4-BE49-F238E27FC236}">
                <a16:creationId xmlns:a16="http://schemas.microsoft.com/office/drawing/2014/main" id="{379ED039-A74A-471D-9A34-928FC5670331}"/>
              </a:ext>
            </a:extLst>
          </p:cNvPr>
          <p:cNvSpPr/>
          <p:nvPr/>
        </p:nvSpPr>
        <p:spPr bwMode="auto">
          <a:xfrm rot="10800000">
            <a:off x="1831751" y="731861"/>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34" name="Rectangle 33">
            <a:extLst>
              <a:ext uri="{FF2B5EF4-FFF2-40B4-BE49-F238E27FC236}">
                <a16:creationId xmlns:a16="http://schemas.microsoft.com/office/drawing/2014/main" id="{BE92728B-039C-4F02-B157-529160266A3B}"/>
              </a:ext>
            </a:extLst>
          </p:cNvPr>
          <p:cNvSpPr/>
          <p:nvPr/>
        </p:nvSpPr>
        <p:spPr>
          <a:xfrm>
            <a:off x="4606251" y="1900219"/>
            <a:ext cx="2076826" cy="4616637"/>
          </a:xfrm>
          <a:prstGeom prst="rect">
            <a:avLst/>
          </a:prstGeom>
          <a:solidFill>
            <a:srgbClr val="006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6" name="Rectangle 35">
            <a:extLst>
              <a:ext uri="{FF2B5EF4-FFF2-40B4-BE49-F238E27FC236}">
                <a16:creationId xmlns:a16="http://schemas.microsoft.com/office/drawing/2014/main" id="{C854DA8C-D8F4-4342-AD20-5BE30BCBE47F}"/>
              </a:ext>
            </a:extLst>
          </p:cNvPr>
          <p:cNvSpPr/>
          <p:nvPr/>
        </p:nvSpPr>
        <p:spPr>
          <a:xfrm>
            <a:off x="2606174" y="1900220"/>
            <a:ext cx="2011685" cy="4616625"/>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7" name="Rectangle 36">
            <a:extLst>
              <a:ext uri="{FF2B5EF4-FFF2-40B4-BE49-F238E27FC236}">
                <a16:creationId xmlns:a16="http://schemas.microsoft.com/office/drawing/2014/main" id="{D3445249-BE29-4AD1-9E62-CF31173B833D}"/>
              </a:ext>
            </a:extLst>
          </p:cNvPr>
          <p:cNvSpPr/>
          <p:nvPr/>
        </p:nvSpPr>
        <p:spPr>
          <a:xfrm>
            <a:off x="6452116" y="1900219"/>
            <a:ext cx="1879698" cy="4616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TextBox 12">
            <a:extLst>
              <a:ext uri="{FF2B5EF4-FFF2-40B4-BE49-F238E27FC236}">
                <a16:creationId xmlns:a16="http://schemas.microsoft.com/office/drawing/2014/main" id="{AC9E8779-DC60-4F27-B961-A273B1867DC0}"/>
              </a:ext>
            </a:extLst>
          </p:cNvPr>
          <p:cNvSpPr txBox="1"/>
          <p:nvPr/>
        </p:nvSpPr>
        <p:spPr>
          <a:xfrm>
            <a:off x="8683154" y="1936970"/>
            <a:ext cx="3334592" cy="4616648"/>
          </a:xfrm>
          <a:prstGeom prst="rect">
            <a:avLst/>
          </a:prstGeom>
          <a:noFill/>
          <a:ln w="6350">
            <a:solidFill>
              <a:schemeClr val="bg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400" dirty="0">
                <a:solidFill>
                  <a:schemeClr val="bg2">
                    <a:lumMod val="10000"/>
                  </a:schemeClr>
                </a:solidFill>
                <a:latin typeface="Segoe UI" panose="020B0502040204020203" pitchFamily="34" charset="0"/>
                <a:cs typeface="Segoe UI" panose="020B0502040204020203" pitchFamily="34" charset="0"/>
              </a:rPr>
              <a:t>Azure migration solutions provide a </a:t>
            </a:r>
            <a:r>
              <a:rPr lang="en-US" altLang="en-US" sz="1400" b="1" dirty="0">
                <a:solidFill>
                  <a:srgbClr val="0068BB"/>
                </a:solidFill>
                <a:latin typeface="Segoe UI" panose="020B0502040204020203" pitchFamily="34" charset="0"/>
                <a:cs typeface="Segoe UI" panose="020B0502040204020203" pitchFamily="34" charset="0"/>
              </a:rPr>
              <a:t>proven</a:t>
            </a:r>
            <a:r>
              <a:rPr lang="en-US" altLang="en-US" sz="1400" dirty="0">
                <a:solidFill>
                  <a:schemeClr val="bg2">
                    <a:lumMod val="10000"/>
                  </a:schemeClr>
                </a:solidFill>
                <a:latin typeface="Segoe UI" panose="020B0502040204020203" pitchFamily="34" charset="0"/>
                <a:cs typeface="Segoe UI" panose="020B0502040204020203" pitchFamily="34" charset="0"/>
              </a:rPr>
              <a:t> </a:t>
            </a:r>
            <a:r>
              <a:rPr lang="en-US" altLang="en-US" sz="1400" b="1" dirty="0">
                <a:solidFill>
                  <a:srgbClr val="0068BB"/>
                </a:solidFill>
                <a:latin typeface="Segoe UI" panose="020B0502040204020203" pitchFamily="34" charset="0"/>
                <a:cs typeface="Segoe UI" panose="020B0502040204020203" pitchFamily="34" charset="0"/>
              </a:rPr>
              <a:t>framework</a:t>
            </a:r>
            <a:r>
              <a:rPr lang="en-US" altLang="en-US" sz="1400" dirty="0">
                <a:solidFill>
                  <a:schemeClr val="bg2">
                    <a:lumMod val="10000"/>
                  </a:schemeClr>
                </a:solidFill>
                <a:latin typeface="Segoe UI" panose="020B0502040204020203" pitchFamily="34" charset="0"/>
                <a:cs typeface="Segoe UI" panose="020B0502040204020203" pitchFamily="34" charset="0"/>
              </a:rPr>
              <a:t> and tools for migrating your first workloads—including a roadmap for discovery, migration, and continual optimization</a:t>
            </a:r>
          </a:p>
          <a:p>
            <a:endParaRPr lang="en-US" sz="1400" dirty="0">
              <a:solidFill>
                <a:schemeClr val="bg2">
                  <a:lumMod val="10000"/>
                </a:schemeClr>
              </a:solidFill>
              <a:latin typeface="Segoe UI" panose="020B0502040204020203" pitchFamily="34" charset="0"/>
              <a:cs typeface="Segoe UI" panose="020B0502040204020203" pitchFamily="34" charset="0"/>
            </a:endParaRPr>
          </a:p>
          <a:p>
            <a:r>
              <a:rPr lang="en-US" sz="1400" b="1" dirty="0">
                <a:solidFill>
                  <a:srgbClr val="0068BB"/>
                </a:solidFill>
                <a:latin typeface="Segoe UI" panose="020B0502040204020203" pitchFamily="34" charset="0"/>
                <a:cs typeface="Segoe UI" panose="020B0502040204020203" pitchFamily="34" charset="0"/>
              </a:rPr>
              <a:t>Strong ecosystem </a:t>
            </a:r>
            <a:r>
              <a:rPr lang="en-US" sz="1400" dirty="0">
                <a:solidFill>
                  <a:schemeClr val="bg2">
                    <a:lumMod val="10000"/>
                  </a:schemeClr>
                </a:solidFill>
                <a:latin typeface="Segoe UI" panose="020B0502040204020203" pitchFamily="34" charset="0"/>
                <a:cs typeface="Segoe UI" panose="020B0502040204020203" pitchFamily="34" charset="0"/>
              </a:rPr>
              <a:t>of ISV and SI partners to expand discovery and migration tool offerings</a:t>
            </a:r>
          </a:p>
          <a:p>
            <a:endParaRPr lang="en-US" sz="1400" dirty="0">
              <a:solidFill>
                <a:schemeClr val="bg2">
                  <a:lumMod val="10000"/>
                </a:schemeClr>
              </a:solidFill>
              <a:latin typeface="Segoe UI" panose="020B0502040204020203" pitchFamily="34" charset="0"/>
              <a:cs typeface="Segoe UI" panose="020B0502040204020203" pitchFamily="34" charset="0"/>
            </a:endParaRPr>
          </a:p>
          <a:p>
            <a:r>
              <a:rPr lang="en-US" sz="1400" b="1" dirty="0">
                <a:solidFill>
                  <a:srgbClr val="0068BB"/>
                </a:solidFill>
                <a:latin typeface="Segoe UI" panose="020B0502040204020203" pitchFamily="34" charset="0"/>
                <a:cs typeface="Segoe UI" panose="020B0502040204020203" pitchFamily="34" charset="0"/>
              </a:rPr>
              <a:t>Reward offers </a:t>
            </a:r>
            <a:r>
              <a:rPr lang="en-US" sz="1400" dirty="0">
                <a:solidFill>
                  <a:schemeClr val="bg2">
                    <a:lumMod val="10000"/>
                  </a:schemeClr>
                </a:solidFill>
                <a:latin typeface="Segoe UI" panose="020B0502040204020203" pitchFamily="34" charset="0"/>
                <a:cs typeface="Segoe UI" panose="020B0502040204020203" pitchFamily="34" charset="0"/>
              </a:rPr>
              <a:t>for greater ROI and lower TCO </a:t>
            </a:r>
          </a:p>
          <a:p>
            <a:endParaRPr lang="en-US" sz="1400" dirty="0">
              <a:solidFill>
                <a:schemeClr val="bg2">
                  <a:lumMod val="10000"/>
                </a:schemeClr>
              </a:solidFill>
              <a:latin typeface="Segoe UI" panose="020B0502040204020203" pitchFamily="34" charset="0"/>
              <a:cs typeface="Segoe UI" panose="020B0502040204020203" pitchFamily="34" charset="0"/>
            </a:endParaRPr>
          </a:p>
          <a:p>
            <a:endParaRPr lang="en-US" sz="1400" dirty="0">
              <a:solidFill>
                <a:schemeClr val="bg2">
                  <a:lumMod val="10000"/>
                </a:schemeClr>
              </a:solidFill>
              <a:latin typeface="Segoe UI" panose="020B0502040204020203" pitchFamily="34" charset="0"/>
              <a:cs typeface="Segoe UI" panose="020B0502040204020203" pitchFamily="34" charset="0"/>
            </a:endParaRPr>
          </a:p>
          <a:p>
            <a:endParaRPr lang="en-US" sz="1400" dirty="0">
              <a:solidFill>
                <a:schemeClr val="bg2">
                  <a:lumMod val="10000"/>
                </a:schemeClr>
              </a:solidFill>
              <a:latin typeface="Segoe UI" panose="020B0502040204020203" pitchFamily="34" charset="0"/>
              <a:cs typeface="Segoe UI" panose="020B0502040204020203" pitchFamily="34" charset="0"/>
            </a:endParaRPr>
          </a:p>
          <a:p>
            <a:pPr algn="ctr"/>
            <a:endParaRPr lang="en-US" sz="1400" dirty="0">
              <a:gradFill>
                <a:gsLst>
                  <a:gs pos="1250">
                    <a:srgbClr val="353535"/>
                  </a:gs>
                  <a:gs pos="100000">
                    <a:srgbClr val="353535"/>
                  </a:gs>
                </a:gsLst>
                <a:lin ang="5400000" scaled="0"/>
              </a:gradFill>
              <a:cs typeface="Calibri" panose="020F0502020204030204" pitchFamily="34" charset="0"/>
            </a:endParaRPr>
          </a:p>
          <a:p>
            <a:pPr algn="ctr"/>
            <a:r>
              <a:rPr lang="en-US" sz="1400" dirty="0">
                <a:gradFill>
                  <a:gsLst>
                    <a:gs pos="1250">
                      <a:srgbClr val="353535"/>
                    </a:gs>
                    <a:gs pos="100000">
                      <a:srgbClr val="353535"/>
                    </a:gs>
                  </a:gsLst>
                  <a:lin ang="5400000" scaled="0"/>
                </a:gradFill>
                <a:cs typeface="Calibri" panose="020F0502020204030204" pitchFamily="34" charset="0"/>
              </a:rPr>
              <a:t>Check out the </a:t>
            </a:r>
            <a:r>
              <a:rPr lang="en-US" sz="1400" b="1" dirty="0">
                <a:solidFill>
                  <a:schemeClr val="tx2"/>
                </a:solidFill>
                <a:cs typeface="Calibri" panose="020F0502020204030204" pitchFamily="34" charset="0"/>
              </a:rPr>
              <a:t>Azure Migration Center </a:t>
            </a:r>
            <a:r>
              <a:rPr lang="en-US" sz="1400" dirty="0">
                <a:gradFill>
                  <a:gsLst>
                    <a:gs pos="1250">
                      <a:srgbClr val="353535"/>
                    </a:gs>
                    <a:gs pos="100000">
                      <a:srgbClr val="353535"/>
                    </a:gs>
                  </a:gsLst>
                  <a:lin ang="5400000" scaled="0"/>
                </a:gradFill>
                <a:cs typeface="Calibri" panose="020F0502020204030204" pitchFamily="34" charset="0"/>
              </a:rPr>
              <a:t>for tools, guidance, &amp; experts</a:t>
            </a:r>
          </a:p>
          <a:p>
            <a:pPr algn="ctr"/>
            <a:endParaRPr lang="en-US" sz="1400" dirty="0">
              <a:gradFill>
                <a:gsLst>
                  <a:gs pos="1250">
                    <a:srgbClr val="353535"/>
                  </a:gs>
                  <a:gs pos="100000">
                    <a:srgbClr val="353535"/>
                  </a:gs>
                </a:gsLst>
                <a:lin ang="5400000" scaled="0"/>
              </a:gradFill>
              <a:cs typeface="Calibri" panose="020F0502020204030204" pitchFamily="34" charset="0"/>
            </a:endParaRPr>
          </a:p>
          <a:p>
            <a:pPr algn="ctr"/>
            <a:r>
              <a:rPr lang="en-US" sz="1400" b="1" dirty="0">
                <a:solidFill>
                  <a:schemeClr val="accent1"/>
                </a:solidFill>
                <a:cs typeface="Calibri" panose="020F0502020204030204" pitchFamily="34" charset="0"/>
                <a:hlinkClick r:id="rId4">
                  <a:extLst>
                    <a:ext uri="{A12FA001-AC4F-418D-AE19-62706E023703}">
                      <ahyp:hlinkClr xmlns:ahyp="http://schemas.microsoft.com/office/drawing/2018/hyperlinkcolor" val="tx"/>
                    </a:ext>
                  </a:extLst>
                </a:hlinkClick>
              </a:rPr>
              <a:t>Azure.com/migration </a:t>
            </a:r>
            <a:endParaRPr lang="en-US" sz="1400" b="1" dirty="0">
              <a:solidFill>
                <a:schemeClr val="accent1"/>
              </a:solidFill>
              <a:cs typeface="Calibri" panose="020F0502020204030204" pitchFamily="34" charset="0"/>
            </a:endParaRPr>
          </a:p>
          <a:p>
            <a:pPr algn="ctr"/>
            <a:endParaRPr lang="en-US" sz="1400" dirty="0">
              <a:gradFill>
                <a:gsLst>
                  <a:gs pos="1250">
                    <a:srgbClr val="353535"/>
                  </a:gs>
                  <a:gs pos="100000">
                    <a:srgbClr val="353535"/>
                  </a:gs>
                </a:gsLst>
                <a:lin ang="5400000" scaled="0"/>
              </a:gradFill>
              <a:cs typeface="Calibri" panose="020F0502020204030204" pitchFamily="34" charset="0"/>
            </a:endParaRPr>
          </a:p>
        </p:txBody>
      </p:sp>
      <p:sp>
        <p:nvSpPr>
          <p:cNvPr id="51" name="Rectangle 50">
            <a:extLst>
              <a:ext uri="{FF2B5EF4-FFF2-40B4-BE49-F238E27FC236}">
                <a16:creationId xmlns:a16="http://schemas.microsoft.com/office/drawing/2014/main" id="{98302EEC-5F89-491A-9730-782FC2662C89}"/>
              </a:ext>
            </a:extLst>
          </p:cNvPr>
          <p:cNvSpPr/>
          <p:nvPr/>
        </p:nvSpPr>
        <p:spPr>
          <a:xfrm>
            <a:off x="2767919" y="2200677"/>
            <a:ext cx="11761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Segoe UI" panose="020B0502040204020203" pitchFamily="34" charset="0"/>
                <a:cs typeface="Segoe UI" panose="020B0502040204020203" pitchFamily="34" charset="0"/>
              </a:rPr>
              <a:t>Discover</a:t>
            </a:r>
          </a:p>
        </p:txBody>
      </p:sp>
      <p:sp>
        <p:nvSpPr>
          <p:cNvPr id="52" name="Rectangle 51">
            <a:extLst>
              <a:ext uri="{FF2B5EF4-FFF2-40B4-BE49-F238E27FC236}">
                <a16:creationId xmlns:a16="http://schemas.microsoft.com/office/drawing/2014/main" id="{C5D95922-B71B-4160-B8B0-8857493ADF37}"/>
              </a:ext>
            </a:extLst>
          </p:cNvPr>
          <p:cNvSpPr/>
          <p:nvPr/>
        </p:nvSpPr>
        <p:spPr>
          <a:xfrm>
            <a:off x="4682910" y="2196705"/>
            <a:ext cx="1102936"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Segoe UI" panose="020B0502040204020203" pitchFamily="34" charset="0"/>
                <a:cs typeface="Segoe UI" panose="020B0502040204020203" pitchFamily="34" charset="0"/>
              </a:rPr>
              <a:t>Migrate</a:t>
            </a:r>
          </a:p>
        </p:txBody>
      </p:sp>
      <p:sp>
        <p:nvSpPr>
          <p:cNvPr id="53" name="Rectangle 52">
            <a:extLst>
              <a:ext uri="{FF2B5EF4-FFF2-40B4-BE49-F238E27FC236}">
                <a16:creationId xmlns:a16="http://schemas.microsoft.com/office/drawing/2014/main" id="{E54BD505-0700-4156-B8C4-A2327D32CE9E}"/>
              </a:ext>
            </a:extLst>
          </p:cNvPr>
          <p:cNvSpPr/>
          <p:nvPr/>
        </p:nvSpPr>
        <p:spPr>
          <a:xfrm>
            <a:off x="6531957" y="2162343"/>
            <a:ext cx="123780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68BB"/>
                </a:solidFill>
                <a:latin typeface="Segoe UI" panose="020B0502040204020203" pitchFamily="34" charset="0"/>
                <a:cs typeface="Segoe UI" panose="020B0502040204020203" pitchFamily="34" charset="0"/>
              </a:rPr>
              <a:t>Optimize</a:t>
            </a:r>
          </a:p>
        </p:txBody>
      </p:sp>
      <p:sp>
        <p:nvSpPr>
          <p:cNvPr id="54" name="Rectangle 53">
            <a:extLst>
              <a:ext uri="{FF2B5EF4-FFF2-40B4-BE49-F238E27FC236}">
                <a16:creationId xmlns:a16="http://schemas.microsoft.com/office/drawing/2014/main" id="{BFDDFA87-0200-47AD-AC5B-67CD9C0D9C03}"/>
              </a:ext>
            </a:extLst>
          </p:cNvPr>
          <p:cNvSpPr/>
          <p:nvPr/>
        </p:nvSpPr>
        <p:spPr>
          <a:xfrm>
            <a:off x="2767919" y="2882131"/>
            <a:ext cx="2196547"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Segoe UI" panose="020B0502040204020203" pitchFamily="34" charset="0"/>
                <a:cs typeface="Segoe UI" panose="020B0502040204020203" pitchFamily="34" charset="0"/>
              </a:rPr>
              <a:t>Business viability study</a:t>
            </a:r>
          </a:p>
          <a:p>
            <a:endParaRPr lang="en-US" sz="1200">
              <a:solidFill>
                <a:schemeClr val="bg1"/>
              </a:solidFill>
              <a:latin typeface="Segoe UI" panose="020B0502040204020203" pitchFamily="34" charset="0"/>
              <a:cs typeface="Segoe UI" panose="020B0502040204020203" pitchFamily="34" charset="0"/>
            </a:endParaRPr>
          </a:p>
          <a:p>
            <a:r>
              <a:rPr lang="en-US" sz="1200">
                <a:solidFill>
                  <a:schemeClr val="bg1"/>
                </a:solidFill>
                <a:latin typeface="Segoe UI" panose="020B0502040204020203" pitchFamily="34" charset="0"/>
                <a:cs typeface="Segoe UI" panose="020B0502040204020203" pitchFamily="34" charset="0"/>
              </a:rPr>
              <a:t>Technical viability study</a:t>
            </a:r>
          </a:p>
          <a:p>
            <a:endParaRPr lang="en-US" sz="1200">
              <a:solidFill>
                <a:schemeClr val="bg1"/>
              </a:solidFill>
              <a:latin typeface="Segoe UI" panose="020B0502040204020203" pitchFamily="34" charset="0"/>
              <a:cs typeface="Segoe UI" panose="020B0502040204020203" pitchFamily="34" charset="0"/>
            </a:endParaRPr>
          </a:p>
          <a:p>
            <a:r>
              <a:rPr lang="en-US" sz="1200">
                <a:solidFill>
                  <a:schemeClr val="bg1"/>
                </a:solidFill>
                <a:latin typeface="Segoe UI" panose="020B0502040204020203" pitchFamily="34" charset="0"/>
                <a:cs typeface="Segoe UI" panose="020B0502040204020203" pitchFamily="34" charset="0"/>
              </a:rPr>
              <a:t>Transition planning</a:t>
            </a:r>
          </a:p>
          <a:p>
            <a:endParaRPr lang="en-US" sz="1200">
              <a:solidFill>
                <a:schemeClr val="bg1"/>
              </a:solidFill>
              <a:latin typeface="Segoe UI" panose="020B0502040204020203" pitchFamily="34" charset="0"/>
              <a:cs typeface="Segoe UI" panose="020B0502040204020203" pitchFamily="34" charset="0"/>
            </a:endParaRPr>
          </a:p>
        </p:txBody>
      </p:sp>
      <p:sp>
        <p:nvSpPr>
          <p:cNvPr id="55" name="Rectangle 54">
            <a:extLst>
              <a:ext uri="{FF2B5EF4-FFF2-40B4-BE49-F238E27FC236}">
                <a16:creationId xmlns:a16="http://schemas.microsoft.com/office/drawing/2014/main" id="{5B578CEE-F24F-441E-A6D2-3FBB26EAB008}"/>
              </a:ext>
            </a:extLst>
          </p:cNvPr>
          <p:cNvSpPr/>
          <p:nvPr/>
        </p:nvSpPr>
        <p:spPr>
          <a:xfrm>
            <a:off x="4701960" y="2882131"/>
            <a:ext cx="2196547"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Segoe UI" panose="020B0502040204020203" pitchFamily="34" charset="0"/>
                <a:cs typeface="Segoe UI" panose="020B0502040204020203" pitchFamily="34" charset="0"/>
              </a:rPr>
              <a:t>VM migration</a:t>
            </a:r>
          </a:p>
        </p:txBody>
      </p:sp>
      <p:sp>
        <p:nvSpPr>
          <p:cNvPr id="56" name="Rectangle 55">
            <a:extLst>
              <a:ext uri="{FF2B5EF4-FFF2-40B4-BE49-F238E27FC236}">
                <a16:creationId xmlns:a16="http://schemas.microsoft.com/office/drawing/2014/main" id="{0A6663BF-52FD-492A-9400-CE6923BB2413}"/>
              </a:ext>
            </a:extLst>
          </p:cNvPr>
          <p:cNvSpPr/>
          <p:nvPr/>
        </p:nvSpPr>
        <p:spPr>
          <a:xfrm>
            <a:off x="4701959" y="3260534"/>
            <a:ext cx="185076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latin typeface="Segoe UI" panose="020B0502040204020203" pitchFamily="34" charset="0"/>
                <a:cs typeface="Segoe UI" panose="020B0502040204020203" pitchFamily="34" charset="0"/>
              </a:rPr>
              <a:t>Workload/app/database migration</a:t>
            </a:r>
          </a:p>
        </p:txBody>
      </p:sp>
      <p:sp>
        <p:nvSpPr>
          <p:cNvPr id="57" name="Rectangle 56">
            <a:extLst>
              <a:ext uri="{FF2B5EF4-FFF2-40B4-BE49-F238E27FC236}">
                <a16:creationId xmlns:a16="http://schemas.microsoft.com/office/drawing/2014/main" id="{BC999792-AAE3-45E3-BED9-0AF02CBAC4F1}"/>
              </a:ext>
            </a:extLst>
          </p:cNvPr>
          <p:cNvSpPr/>
          <p:nvPr/>
        </p:nvSpPr>
        <p:spPr>
          <a:xfrm>
            <a:off x="6531957" y="2893567"/>
            <a:ext cx="2196547"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2">
                    <a:lumMod val="10000"/>
                  </a:schemeClr>
                </a:solidFill>
                <a:latin typeface="Segoe UI" panose="020B0502040204020203" pitchFamily="34" charset="0"/>
                <a:cs typeface="Segoe UI" panose="020B0502040204020203" pitchFamily="34" charset="0"/>
              </a:rPr>
              <a:t>Ongoing management</a:t>
            </a:r>
          </a:p>
          <a:p>
            <a:endParaRPr lang="en-US" sz="1200">
              <a:solidFill>
                <a:schemeClr val="bg2">
                  <a:lumMod val="10000"/>
                </a:schemeClr>
              </a:solidFill>
              <a:latin typeface="Segoe UI" panose="020B0502040204020203" pitchFamily="34" charset="0"/>
              <a:cs typeface="Segoe UI" panose="020B0502040204020203" pitchFamily="34" charset="0"/>
            </a:endParaRPr>
          </a:p>
          <a:p>
            <a:r>
              <a:rPr lang="en-US" sz="1200">
                <a:solidFill>
                  <a:schemeClr val="bg2">
                    <a:lumMod val="10000"/>
                  </a:schemeClr>
                </a:solidFill>
                <a:latin typeface="Segoe UI" panose="020B0502040204020203" pitchFamily="34" charset="0"/>
                <a:cs typeface="Segoe UI" panose="020B0502040204020203" pitchFamily="34" charset="0"/>
              </a:rPr>
              <a:t>Ongoing Azure VM rightsizing</a:t>
            </a:r>
          </a:p>
          <a:p>
            <a:endParaRPr lang="en-US" sz="1200">
              <a:solidFill>
                <a:schemeClr val="bg2">
                  <a:lumMod val="10000"/>
                </a:schemeClr>
              </a:solidFill>
              <a:latin typeface="Segoe UI" panose="020B0502040204020203" pitchFamily="34" charset="0"/>
              <a:cs typeface="Segoe UI" panose="020B0502040204020203" pitchFamily="34" charset="0"/>
            </a:endParaRPr>
          </a:p>
          <a:p>
            <a:r>
              <a:rPr lang="en-US" sz="1200">
                <a:solidFill>
                  <a:schemeClr val="bg2">
                    <a:lumMod val="10000"/>
                  </a:schemeClr>
                </a:solidFill>
                <a:latin typeface="Segoe UI" panose="020B0502040204020203" pitchFamily="34" charset="0"/>
                <a:cs typeface="Segoe UI" panose="020B0502040204020203" pitchFamily="34" charset="0"/>
              </a:rPr>
              <a:t>App and data </a:t>
            </a:r>
          </a:p>
          <a:p>
            <a:r>
              <a:rPr lang="en-US" sz="1200">
                <a:solidFill>
                  <a:schemeClr val="bg2">
                    <a:lumMod val="10000"/>
                  </a:schemeClr>
                </a:solidFill>
                <a:latin typeface="Segoe UI" panose="020B0502040204020203" pitchFamily="34" charset="0"/>
                <a:cs typeface="Segoe UI" panose="020B0502040204020203" pitchFamily="34" charset="0"/>
              </a:rPr>
              <a:t>transformation</a:t>
            </a:r>
          </a:p>
        </p:txBody>
      </p:sp>
      <p:cxnSp>
        <p:nvCxnSpPr>
          <p:cNvPr id="58" name="Straight Arrow Connector 57">
            <a:extLst>
              <a:ext uri="{FF2B5EF4-FFF2-40B4-BE49-F238E27FC236}">
                <a16:creationId xmlns:a16="http://schemas.microsoft.com/office/drawing/2014/main" id="{1F2DB482-C54A-4F11-B3D6-FA49F4DA838F}"/>
              </a:ext>
            </a:extLst>
          </p:cNvPr>
          <p:cNvCxnSpPr>
            <a:cxnSpLocks/>
          </p:cNvCxnSpPr>
          <p:nvPr/>
        </p:nvCxnSpPr>
        <p:spPr>
          <a:xfrm>
            <a:off x="6452116" y="2715867"/>
            <a:ext cx="837020" cy="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1305073-6125-4ECD-B936-1F2457CBBAAE}"/>
              </a:ext>
            </a:extLst>
          </p:cNvPr>
          <p:cNvCxnSpPr>
            <a:cxnSpLocks/>
          </p:cNvCxnSpPr>
          <p:nvPr/>
        </p:nvCxnSpPr>
        <p:spPr>
          <a:xfrm>
            <a:off x="2213192" y="2715867"/>
            <a:ext cx="963085" cy="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520FFB7-6B34-4C52-815A-4A7AECB3C681}"/>
              </a:ext>
            </a:extLst>
          </p:cNvPr>
          <p:cNvCxnSpPr>
            <a:cxnSpLocks/>
          </p:cNvCxnSpPr>
          <p:nvPr/>
        </p:nvCxnSpPr>
        <p:spPr>
          <a:xfrm>
            <a:off x="4617859" y="2715867"/>
            <a:ext cx="665956" cy="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pic>
        <p:nvPicPr>
          <p:cNvPr id="62" name="Graphic 4">
            <a:extLst>
              <a:ext uri="{FF2B5EF4-FFF2-40B4-BE49-F238E27FC236}">
                <a16:creationId xmlns:a16="http://schemas.microsoft.com/office/drawing/2014/main" id="{422D724D-9FB6-4909-B81D-D0C95A6205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25737" y="4551133"/>
            <a:ext cx="1487771" cy="1535985"/>
          </a:xfrm>
          <a:prstGeom prst="rect">
            <a:avLst/>
          </a:prstGeom>
        </p:spPr>
      </p:pic>
      <p:pic>
        <p:nvPicPr>
          <p:cNvPr id="63" name="Graphic 7">
            <a:extLst>
              <a:ext uri="{FF2B5EF4-FFF2-40B4-BE49-F238E27FC236}">
                <a16:creationId xmlns:a16="http://schemas.microsoft.com/office/drawing/2014/main" id="{87F8800D-A6AC-4109-AD4C-CD0730F8BC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1857" y="5361924"/>
            <a:ext cx="1047497" cy="720776"/>
          </a:xfrm>
          <a:prstGeom prst="rect">
            <a:avLst/>
          </a:prstGeom>
        </p:spPr>
      </p:pic>
      <p:pic>
        <p:nvPicPr>
          <p:cNvPr id="64" name="Graphic 24">
            <a:extLst>
              <a:ext uri="{FF2B5EF4-FFF2-40B4-BE49-F238E27FC236}">
                <a16:creationId xmlns:a16="http://schemas.microsoft.com/office/drawing/2014/main" id="{8CFEFCBD-9395-4818-A787-E878138480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37755" y="5461631"/>
            <a:ext cx="753887" cy="712904"/>
          </a:xfrm>
          <a:prstGeom prst="rect">
            <a:avLst/>
          </a:prstGeom>
        </p:spPr>
      </p:pic>
      <p:sp>
        <p:nvSpPr>
          <p:cNvPr id="68" name="Rectangle 67">
            <a:extLst>
              <a:ext uri="{FF2B5EF4-FFF2-40B4-BE49-F238E27FC236}">
                <a16:creationId xmlns:a16="http://schemas.microsoft.com/office/drawing/2014/main" id="{0A18D192-EC77-42D6-B09D-3CC6715D3D40}"/>
              </a:ext>
            </a:extLst>
          </p:cNvPr>
          <p:cNvSpPr/>
          <p:nvPr/>
        </p:nvSpPr>
        <p:spPr>
          <a:xfrm>
            <a:off x="8599268" y="5027229"/>
            <a:ext cx="2976831" cy="1255608"/>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t"/>
          <a:lstStyle/>
          <a:p>
            <a:pPr marL="0" marR="0" lvl="0" indent="0" algn="ctr" defTabSz="914225" rtl="0" eaLnBrk="1" fontAlgn="auto" latinLnBrk="0" hangingPunct="1">
              <a:lnSpc>
                <a:spcPct val="90000"/>
              </a:lnSpc>
              <a:spcBef>
                <a:spcPts val="400"/>
              </a:spcBef>
              <a:spcAft>
                <a:spcPts val="0"/>
              </a:spcAft>
              <a:buClrTx/>
              <a:buSzTx/>
              <a:buFontTx/>
              <a:buNone/>
              <a:tabLst/>
              <a:defRPr/>
            </a:pPr>
            <a:endParaRPr kumimoji="0" lang="en-US" sz="2000" b="0" i="0" u="none" strike="noStrike" kern="1200" cap="none" spc="0" normalizeH="0" baseline="0" noProof="0">
              <a:ln>
                <a:noFill/>
              </a:ln>
              <a:gradFill>
                <a:gsLst>
                  <a:gs pos="0">
                    <a:srgbClr val="353535"/>
                  </a:gs>
                  <a:gs pos="100000">
                    <a:srgbClr val="353535"/>
                  </a:gs>
                </a:gsLst>
                <a:lin ang="5400000" scaled="1"/>
              </a:gradFill>
              <a:effectLst/>
              <a:uLnTx/>
              <a:uFillTx/>
              <a:latin typeface="Segoe UI Semilight" panose="020B0402040204020203" pitchFamily="34" charset="0"/>
              <a:ea typeface="+mn-ea"/>
              <a:cs typeface="Segoe UI Semilight" panose="020B0402040204020203" pitchFamily="34" charset="0"/>
            </a:endParaRPr>
          </a:p>
        </p:txBody>
      </p:sp>
      <p:sp>
        <p:nvSpPr>
          <p:cNvPr id="21" name="Rectangle 20">
            <a:extLst>
              <a:ext uri="{FF2B5EF4-FFF2-40B4-BE49-F238E27FC236}">
                <a16:creationId xmlns:a16="http://schemas.microsoft.com/office/drawing/2014/main" id="{5D9343EA-0E89-47FE-A761-74F67F5225FA}"/>
              </a:ext>
            </a:extLst>
          </p:cNvPr>
          <p:cNvSpPr/>
          <p:nvPr/>
        </p:nvSpPr>
        <p:spPr bwMode="auto">
          <a:xfrm>
            <a:off x="2609327" y="1894788"/>
            <a:ext cx="5725639" cy="4616648"/>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a:extLst>
              <a:ext uri="{FF2B5EF4-FFF2-40B4-BE49-F238E27FC236}">
                <a16:creationId xmlns:a16="http://schemas.microsoft.com/office/drawing/2014/main" id="{8850A4E0-1310-439E-BBC6-3DDA1A10D017}"/>
              </a:ext>
            </a:extLst>
          </p:cNvPr>
          <p:cNvSpPr/>
          <p:nvPr/>
        </p:nvSpPr>
        <p:spPr>
          <a:xfrm>
            <a:off x="8680001" y="4887333"/>
            <a:ext cx="3334593" cy="370383"/>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Next step</a:t>
            </a:r>
          </a:p>
        </p:txBody>
      </p:sp>
      <p:sp>
        <p:nvSpPr>
          <p:cNvPr id="72" name="Rectangle 71">
            <a:extLst>
              <a:ext uri="{FF2B5EF4-FFF2-40B4-BE49-F238E27FC236}">
                <a16:creationId xmlns:a16="http://schemas.microsoft.com/office/drawing/2014/main" id="{3C695C07-70F9-426A-A71F-09427586FE73}"/>
              </a:ext>
            </a:extLst>
          </p:cNvPr>
          <p:cNvSpPr/>
          <p:nvPr/>
        </p:nvSpPr>
        <p:spPr>
          <a:xfrm>
            <a:off x="8680001" y="1550844"/>
            <a:ext cx="3334593" cy="370383"/>
          </a:xfrm>
          <a:prstGeom prst="rect">
            <a:avLst/>
          </a:prstGeom>
          <a:solidFill>
            <a:schemeClr val="accent1"/>
          </a:solidFill>
          <a:ln>
            <a:solidFill>
              <a:schemeClr val="accent1"/>
            </a:solidFill>
          </a:ln>
        </p:spPr>
        <p:txBody>
          <a:bodyPr wrap="square" lIns="274320" anchor="ctr">
            <a:no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Benefits</a:t>
            </a:r>
          </a:p>
        </p:txBody>
      </p:sp>
      <p:sp>
        <p:nvSpPr>
          <p:cNvPr id="73" name="Rectangle 72">
            <a:extLst>
              <a:ext uri="{FF2B5EF4-FFF2-40B4-BE49-F238E27FC236}">
                <a16:creationId xmlns:a16="http://schemas.microsoft.com/office/drawing/2014/main" id="{C45210C2-659E-4960-BD46-68933C81F019}"/>
              </a:ext>
            </a:extLst>
          </p:cNvPr>
          <p:cNvSpPr/>
          <p:nvPr/>
        </p:nvSpPr>
        <p:spPr>
          <a:xfrm>
            <a:off x="2606174" y="1518172"/>
            <a:ext cx="5725639" cy="370383"/>
          </a:xfrm>
          <a:prstGeom prst="rect">
            <a:avLst/>
          </a:prstGeom>
          <a:solidFill>
            <a:schemeClr val="accent1"/>
          </a:solidFill>
          <a:ln>
            <a:solidFill>
              <a:schemeClr val="accent1"/>
            </a:solidFill>
          </a:ln>
        </p:spPr>
        <p:txBody>
          <a:bodyPr wrap="square" lIns="274320" anchor="ctr">
            <a:noAutofit/>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Migration </a:t>
            </a:r>
            <a:r>
              <a:rPr lang="en-US">
                <a:solidFill>
                  <a:srgbClr val="FFFFFF"/>
                </a:solidFill>
                <a:latin typeface="Segoe UI Semibold" panose="020B0702040204020203" pitchFamily="34" charset="0"/>
                <a:cs typeface="Segoe UI Semibold" panose="020B0702040204020203" pitchFamily="34" charset="0"/>
              </a:rPr>
              <a:t>Process</a:t>
            </a:r>
            <a:endPar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60" name="Rectangle 59">
            <a:hlinkClick r:id="rId11" action="ppaction://hlinksldjump"/>
            <a:extLst>
              <a:ext uri="{FF2B5EF4-FFF2-40B4-BE49-F238E27FC236}">
                <a16:creationId xmlns:a16="http://schemas.microsoft.com/office/drawing/2014/main" id="{D81F8BF8-4F19-4CCA-ABF4-3F8F81B9433D}"/>
              </a:ext>
            </a:extLst>
          </p:cNvPr>
          <p:cNvSpPr/>
          <p:nvPr/>
        </p:nvSpPr>
        <p:spPr bwMode="auto">
          <a:xfrm>
            <a:off x="2" y="1637110"/>
            <a:ext cx="2024424" cy="26861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85" tIns="44821" rIns="89642" bIns="44821"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000"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Play-in-the-Box</a:t>
            </a:r>
          </a:p>
        </p:txBody>
      </p:sp>
      <p:sp>
        <p:nvSpPr>
          <p:cNvPr id="65" name="Rectangle 64">
            <a:hlinkClick r:id="rId12" action="ppaction://hlinksldjump"/>
            <a:extLst>
              <a:ext uri="{FF2B5EF4-FFF2-40B4-BE49-F238E27FC236}">
                <a16:creationId xmlns:a16="http://schemas.microsoft.com/office/drawing/2014/main" id="{7E350BEA-7766-4052-A91F-D805A59D8D8A}"/>
              </a:ext>
            </a:extLst>
          </p:cNvPr>
          <p:cNvSpPr/>
          <p:nvPr/>
        </p:nvSpPr>
        <p:spPr>
          <a:xfrm>
            <a:off x="-10557" y="2192218"/>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1. Value Proposition</a:t>
            </a:r>
          </a:p>
        </p:txBody>
      </p:sp>
      <p:sp>
        <p:nvSpPr>
          <p:cNvPr id="66" name="Rectangle 65">
            <a:hlinkClick r:id="rId11" action="ppaction://hlinksldjump"/>
            <a:extLst>
              <a:ext uri="{FF2B5EF4-FFF2-40B4-BE49-F238E27FC236}">
                <a16:creationId xmlns:a16="http://schemas.microsoft.com/office/drawing/2014/main" id="{F8F90FC2-474F-4BAD-B1EB-26D0932E5D37}"/>
              </a:ext>
            </a:extLst>
          </p:cNvPr>
          <p:cNvSpPr/>
          <p:nvPr/>
        </p:nvSpPr>
        <p:spPr>
          <a:xfrm>
            <a:off x="-10557" y="281833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2. Target Scenarios</a:t>
            </a:r>
          </a:p>
        </p:txBody>
      </p:sp>
      <p:sp>
        <p:nvSpPr>
          <p:cNvPr id="67" name="Rectangle 66">
            <a:hlinkClick r:id="rId13" action="ppaction://hlinksldjump"/>
            <a:extLst>
              <a:ext uri="{FF2B5EF4-FFF2-40B4-BE49-F238E27FC236}">
                <a16:creationId xmlns:a16="http://schemas.microsoft.com/office/drawing/2014/main" id="{C719D885-28D3-4AD3-824A-3A5FA1F0693B}"/>
              </a:ext>
            </a:extLst>
          </p:cNvPr>
          <p:cNvSpPr/>
          <p:nvPr/>
        </p:nvSpPr>
        <p:spPr>
          <a:xfrm>
            <a:off x="-10557" y="3151644"/>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4. Sales &amp; Marketing Assets</a:t>
            </a:r>
          </a:p>
        </p:txBody>
      </p:sp>
      <p:sp>
        <p:nvSpPr>
          <p:cNvPr id="69" name="Rectangle 68">
            <a:hlinkClick r:id="rId12" action="ppaction://hlinksldjump"/>
            <a:extLst>
              <a:ext uri="{FF2B5EF4-FFF2-40B4-BE49-F238E27FC236}">
                <a16:creationId xmlns:a16="http://schemas.microsoft.com/office/drawing/2014/main" id="{0279E15B-227D-457F-B5B9-A899CC6F21ED}"/>
              </a:ext>
            </a:extLst>
          </p:cNvPr>
          <p:cNvSpPr/>
          <p:nvPr/>
        </p:nvSpPr>
        <p:spPr>
          <a:xfrm>
            <a:off x="-10557" y="3318301"/>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5. Probing Questions</a:t>
            </a:r>
          </a:p>
        </p:txBody>
      </p:sp>
      <p:sp>
        <p:nvSpPr>
          <p:cNvPr id="70" name="Rectangle 69">
            <a:hlinkClick r:id="rId14" action="ppaction://hlinksldjump"/>
            <a:extLst>
              <a:ext uri="{FF2B5EF4-FFF2-40B4-BE49-F238E27FC236}">
                <a16:creationId xmlns:a16="http://schemas.microsoft.com/office/drawing/2014/main" id="{E73169DB-8220-4B69-BF1F-832CED896FCF}"/>
              </a:ext>
            </a:extLst>
          </p:cNvPr>
          <p:cNvSpPr/>
          <p:nvPr/>
        </p:nvSpPr>
        <p:spPr>
          <a:xfrm>
            <a:off x="-10557" y="3484957"/>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just" defTabSz="932472" rtl="0" eaLnBrk="1" fontAlgn="base" latinLnBrk="0" hangingPunct="1">
              <a:lnSpc>
                <a:spcPct val="100000"/>
              </a:lnSpc>
              <a:spcBef>
                <a:spcPts val="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6. Enablement</a:t>
            </a:r>
          </a:p>
        </p:txBody>
      </p:sp>
      <p:sp>
        <p:nvSpPr>
          <p:cNvPr id="74" name="Rectangle 73">
            <a:hlinkClick r:id="rId11" action="ppaction://hlinksldjump"/>
            <a:extLst>
              <a:ext uri="{FF2B5EF4-FFF2-40B4-BE49-F238E27FC236}">
                <a16:creationId xmlns:a16="http://schemas.microsoft.com/office/drawing/2014/main" id="{7118035D-392F-458F-B4D2-69D5A9980F67}"/>
              </a:ext>
            </a:extLst>
          </p:cNvPr>
          <p:cNvSpPr/>
          <p:nvPr/>
        </p:nvSpPr>
        <p:spPr>
          <a:xfrm>
            <a:off x="-10556" y="2001001"/>
            <a:ext cx="2153367" cy="17928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285" tIns="0" rIns="89642" bIns="0" numCol="1" spcCol="1270" anchor="ctr" anchorCtr="0">
            <a:noAutofit/>
          </a:bodyPr>
          <a:lstStyle/>
          <a:p>
            <a:pPr marL="0" marR="0" lvl="0" indent="0" algn="l" defTabSz="914102" rtl="0" eaLnBrk="1" fontAlgn="base" latinLnBrk="0" hangingPunct="1">
              <a:lnSpc>
                <a:spcPct val="100000"/>
              </a:lnSpc>
              <a:spcBef>
                <a:spcPts val="392"/>
              </a:spcBef>
              <a:spcAft>
                <a:spcPct val="0"/>
              </a:spcAft>
              <a:buClrTx/>
              <a:buSzTx/>
              <a:buFontTx/>
              <a:buNone/>
              <a:tabLst/>
              <a:defRPr/>
            </a:pPr>
            <a:r>
              <a:rPr kumimoji="0" lang="en-US" sz="900" b="0" i="0" u="none" strike="noStrike" kern="0" cap="none" spc="0" normalizeH="0" baseline="0" noProof="0">
                <a:ln>
                  <a:noFill/>
                </a:ln>
                <a:solidFill>
                  <a:schemeClr val="tx1"/>
                </a:solidFill>
                <a:effectLst/>
                <a:uLnTx/>
                <a:uFillTx/>
                <a:latin typeface="Segoe UI Semilight" panose="020B0402040204020203" pitchFamily="34" charset="0"/>
                <a:cs typeface="Segoe UI Semilight" panose="020B0402040204020203" pitchFamily="34" charset="0"/>
              </a:rPr>
              <a:t>Windows Server on Azure </a:t>
            </a:r>
          </a:p>
        </p:txBody>
      </p:sp>
      <p:sp>
        <p:nvSpPr>
          <p:cNvPr id="75" name="Rectangle 74">
            <a:hlinkClick r:id="rId15" action="ppaction://hlinksldjump"/>
            <a:extLst>
              <a:ext uri="{FF2B5EF4-FFF2-40B4-BE49-F238E27FC236}">
                <a16:creationId xmlns:a16="http://schemas.microsoft.com/office/drawing/2014/main" id="{DC2C72BF-5274-4A2D-877F-C11C776340FA}"/>
              </a:ext>
            </a:extLst>
          </p:cNvPr>
          <p:cNvSpPr/>
          <p:nvPr/>
        </p:nvSpPr>
        <p:spPr>
          <a:xfrm>
            <a:off x="-10557" y="2345310"/>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GB"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age 1 of 3</a:t>
            </a:r>
          </a:p>
        </p:txBody>
      </p:sp>
      <p:sp>
        <p:nvSpPr>
          <p:cNvPr id="76" name="Rectangle 75">
            <a:hlinkClick r:id="rId16" action="ppaction://hlinksldjump"/>
            <a:extLst>
              <a:ext uri="{FF2B5EF4-FFF2-40B4-BE49-F238E27FC236}">
                <a16:creationId xmlns:a16="http://schemas.microsoft.com/office/drawing/2014/main" id="{2054B0BD-586F-460B-B769-16F3D7B4735E}"/>
              </a:ext>
            </a:extLst>
          </p:cNvPr>
          <p:cNvSpPr/>
          <p:nvPr/>
        </p:nvSpPr>
        <p:spPr>
          <a:xfrm>
            <a:off x="-10557" y="2498402"/>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Page 2 of 3</a:t>
            </a:r>
          </a:p>
        </p:txBody>
      </p:sp>
      <p:sp>
        <p:nvSpPr>
          <p:cNvPr id="77" name="Rectangle 76">
            <a:hlinkClick r:id="rId17" action="ppaction://hlinksldjump"/>
            <a:extLst>
              <a:ext uri="{FF2B5EF4-FFF2-40B4-BE49-F238E27FC236}">
                <a16:creationId xmlns:a16="http://schemas.microsoft.com/office/drawing/2014/main" id="{5E3AF1F9-209F-4C05-BA36-DBD8FFEC68D7}"/>
              </a:ext>
            </a:extLst>
          </p:cNvPr>
          <p:cNvSpPr/>
          <p:nvPr/>
        </p:nvSpPr>
        <p:spPr>
          <a:xfrm>
            <a:off x="-10557" y="265149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228600" marR="0" lvl="0" indent="0" algn="l" defTabSz="932472" rtl="0" eaLnBrk="1" fontAlgn="base" latinLnBrk="0" hangingPunct="1">
              <a:lnSpc>
                <a:spcPct val="100000"/>
              </a:lnSpc>
              <a:spcBef>
                <a:spcPts val="400"/>
              </a:spcBef>
              <a:spcAft>
                <a:spcPts val="200"/>
              </a:spcAft>
              <a:buClrTx/>
              <a:buSzTx/>
              <a:buFontTx/>
              <a:buNone/>
              <a:tabLst/>
              <a:defRPr/>
            </a:pPr>
            <a:r>
              <a:rPr kumimoji="0" lang="en-US" sz="1000" b="0" i="0" u="none" strike="noStrike" kern="0" cap="none" spc="0" normalizeH="0" baseline="0" noProof="0">
                <a:ln>
                  <a:noFill/>
                </a:ln>
                <a:solidFill>
                  <a:schemeClr val="accent1"/>
                </a:solidFill>
                <a:effectLst/>
                <a:uLnTx/>
                <a:uFillTx/>
                <a:latin typeface="Segoe UI Semibold" panose="020B0702040204020203" pitchFamily="34" charset="0"/>
                <a:cs typeface="Segoe UI Semibold" panose="020B0702040204020203" pitchFamily="34" charset="0"/>
              </a:rPr>
              <a:t>Page 3 of 3</a:t>
            </a:r>
          </a:p>
        </p:txBody>
      </p:sp>
      <p:sp>
        <p:nvSpPr>
          <p:cNvPr id="78" name="Rectangle 77">
            <a:hlinkClick r:id="rId18" action="ppaction://hlinksldjump"/>
            <a:extLst>
              <a:ext uri="{FF2B5EF4-FFF2-40B4-BE49-F238E27FC236}">
                <a16:creationId xmlns:a16="http://schemas.microsoft.com/office/drawing/2014/main" id="{4023D293-51AB-404D-885B-06D149DDD078}"/>
              </a:ext>
            </a:extLst>
          </p:cNvPr>
          <p:cNvSpPr/>
          <p:nvPr/>
        </p:nvSpPr>
        <p:spPr>
          <a:xfrm>
            <a:off x="2" y="932637"/>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a:solidFill>
                  <a:srgbClr val="353535"/>
                </a:solidFill>
                <a:cs typeface="Segoe UI Semibold" panose="020B0702040204020203" pitchFamily="34" charset="0"/>
              </a:rPr>
              <a:t>Definitions </a:t>
            </a:r>
          </a:p>
        </p:txBody>
      </p:sp>
      <p:sp>
        <p:nvSpPr>
          <p:cNvPr id="79" name="Rectangle 78">
            <a:hlinkClick r:id="rId19" action="ppaction://hlinksldjump"/>
            <a:extLst>
              <a:ext uri="{FF2B5EF4-FFF2-40B4-BE49-F238E27FC236}">
                <a16:creationId xmlns:a16="http://schemas.microsoft.com/office/drawing/2014/main" id="{3A017A38-3593-4F41-AC3B-D50E4532D2AA}"/>
              </a:ext>
            </a:extLst>
          </p:cNvPr>
          <p:cNvSpPr/>
          <p:nvPr/>
        </p:nvSpPr>
        <p:spPr>
          <a:xfrm>
            <a:off x="2" y="1138671"/>
            <a:ext cx="2196547" cy="18288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defTabSz="932472" fontAlgn="base">
              <a:spcBef>
                <a:spcPts val="400"/>
              </a:spcBef>
              <a:spcAft>
                <a:spcPct val="0"/>
              </a:spcAft>
            </a:pPr>
            <a:r>
              <a:rPr lang="en-US" sz="900" kern="0" err="1">
                <a:latin typeface="Segoe UI Semilight" panose="020B0402040204020203" pitchFamily="34" charset="0"/>
                <a:cs typeface="Segoe UI Semilight" panose="020B0402040204020203" pitchFamily="34" charset="0"/>
              </a:rPr>
              <a:t>PiB</a:t>
            </a:r>
            <a:r>
              <a:rPr lang="en-US" sz="900" kern="0">
                <a:latin typeface="Segoe UI Semilight" panose="020B0402040204020203" pitchFamily="34" charset="0"/>
                <a:cs typeface="Segoe UI Semilight" panose="020B0402040204020203" pitchFamily="34" charset="0"/>
              </a:rPr>
              <a:t> Content Overview</a:t>
            </a:r>
          </a:p>
        </p:txBody>
      </p:sp>
      <p:sp>
        <p:nvSpPr>
          <p:cNvPr id="80" name="Rectangle 79">
            <a:hlinkClick r:id="rId20" action="ppaction://hlinksldjump"/>
            <a:extLst>
              <a:ext uri="{FF2B5EF4-FFF2-40B4-BE49-F238E27FC236}">
                <a16:creationId xmlns:a16="http://schemas.microsoft.com/office/drawing/2014/main" id="{60D19632-F10E-441F-9502-570A3B07B435}"/>
              </a:ext>
            </a:extLst>
          </p:cNvPr>
          <p:cNvSpPr/>
          <p:nvPr/>
        </p:nvSpPr>
        <p:spPr>
          <a:xfrm>
            <a:off x="-10558" y="2982373"/>
            <a:ext cx="2196547" cy="137160"/>
          </a:xfrm>
          <a:prstGeom prst="rect">
            <a:avLst/>
          </a:prstGeom>
          <a:noFill/>
          <a:ln w="10795" cap="flat" cmpd="sng" algn="ctr">
            <a:noFill/>
            <a:prstDash val="solid"/>
          </a:ln>
          <a:effectLst/>
        </p:spPr>
        <p:txBody>
          <a:bodyPr spcFirstLastPara="0" vert="horz" wrap="square" lIns="182880" tIns="45720" rIns="91440" bIns="45720" numCol="1" spcCol="1270" anchor="ctr" anchorCtr="0">
            <a:noAutofit/>
          </a:bodyPr>
          <a:lstStyle/>
          <a:p>
            <a:pPr marL="76200" marR="0" lvl="0" indent="0" algn="l" defTabSz="932472" rtl="0" eaLnBrk="1" fontAlgn="base" latinLnBrk="0" hangingPunct="1">
              <a:lnSpc>
                <a:spcPct val="100000"/>
              </a:lnSpc>
              <a:spcBef>
                <a:spcPts val="0"/>
              </a:spcBef>
              <a:spcAft>
                <a:spcPts val="200"/>
              </a:spcAft>
              <a:buClrTx/>
              <a:buSzTx/>
              <a:buFontTx/>
              <a:buNone/>
              <a:tabLst/>
              <a:defRPr/>
            </a:pPr>
            <a:r>
              <a:rPr lang="en-US" sz="900" kern="0">
                <a:solidFill>
                  <a:srgbClr val="353535"/>
                </a:solidFill>
                <a:latin typeface="Segoe UI Semilight"/>
                <a:cs typeface="Segoe UI Semibold" panose="020B0702040204020203" pitchFamily="34" charset="0"/>
              </a:rPr>
              <a:t>3</a:t>
            </a:r>
            <a:r>
              <a:rPr kumimoji="0" lang="en-US" sz="900" b="0" i="0" u="none" strike="noStrike" kern="0" cap="none" spc="0" normalizeH="0" baseline="0" noProof="0">
                <a:ln>
                  <a:noFill/>
                </a:ln>
                <a:solidFill>
                  <a:srgbClr val="353535"/>
                </a:solidFill>
                <a:effectLst/>
                <a:uLnTx/>
                <a:uFillTx/>
                <a:latin typeface="Segoe UI Semilight"/>
                <a:ea typeface="+mn-ea"/>
                <a:cs typeface="Segoe UI Semibold" panose="020B0702040204020203" pitchFamily="34" charset="0"/>
              </a:rPr>
              <a:t>. Offers/Incentives/CTAs</a:t>
            </a:r>
          </a:p>
        </p:txBody>
      </p:sp>
      <p:sp>
        <p:nvSpPr>
          <p:cNvPr id="81" name="Isosceles Triangle 80">
            <a:hlinkClick r:id="rId3" action="ppaction://hlinksldjump"/>
            <a:extLst>
              <a:ext uri="{FF2B5EF4-FFF2-40B4-BE49-F238E27FC236}">
                <a16:creationId xmlns:a16="http://schemas.microsoft.com/office/drawing/2014/main" id="{F5311799-1B5E-4F57-BAEF-FBDBABEAC863}"/>
              </a:ext>
            </a:extLst>
          </p:cNvPr>
          <p:cNvSpPr/>
          <p:nvPr/>
        </p:nvSpPr>
        <p:spPr bwMode="auto">
          <a:xfrm rot="10800000">
            <a:off x="1808387" y="1745107"/>
            <a:ext cx="147543" cy="70761"/>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sp>
        <p:nvSpPr>
          <p:cNvPr id="22" name="Rectangle 21">
            <a:extLst>
              <a:ext uri="{FF2B5EF4-FFF2-40B4-BE49-F238E27FC236}">
                <a16:creationId xmlns:a16="http://schemas.microsoft.com/office/drawing/2014/main" id="{F7CB2E23-D2CF-45D6-975C-0E5E6E6E3085}"/>
              </a:ext>
            </a:extLst>
          </p:cNvPr>
          <p:cNvSpPr/>
          <p:nvPr/>
        </p:nvSpPr>
        <p:spPr bwMode="auto">
          <a:xfrm>
            <a:off x="0" y="0"/>
            <a:ext cx="91440" cy="6994525"/>
          </a:xfrm>
          <a:prstGeom prst="rect">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82880" tIns="274320" rIns="9144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82" name="Group 81">
            <a:extLst>
              <a:ext uri="{FF2B5EF4-FFF2-40B4-BE49-F238E27FC236}">
                <a16:creationId xmlns:a16="http://schemas.microsoft.com/office/drawing/2014/main" id="{FE95597C-D947-4C6A-B3D6-0BA099E16268}"/>
              </a:ext>
            </a:extLst>
          </p:cNvPr>
          <p:cNvGrpSpPr/>
          <p:nvPr/>
        </p:nvGrpSpPr>
        <p:grpSpPr>
          <a:xfrm>
            <a:off x="13574" y="5919357"/>
            <a:ext cx="2182973" cy="725740"/>
            <a:chOff x="-3478" y="6262664"/>
            <a:chExt cx="2207104" cy="725740"/>
          </a:xfrm>
        </p:grpSpPr>
        <p:sp>
          <p:nvSpPr>
            <p:cNvPr id="83" name="Rectangle 82">
              <a:extLst>
                <a:ext uri="{FF2B5EF4-FFF2-40B4-BE49-F238E27FC236}">
                  <a16:creationId xmlns:a16="http://schemas.microsoft.com/office/drawing/2014/main" id="{738BF916-9178-462A-8E8F-76D71B203362}"/>
                </a:ext>
              </a:extLst>
            </p:cNvPr>
            <p:cNvSpPr/>
            <p:nvPr/>
          </p:nvSpPr>
          <p:spPr bwMode="auto">
            <a:xfrm>
              <a:off x="71164" y="6262664"/>
              <a:ext cx="2132462" cy="725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err="1">
                <a:gradFill>
                  <a:gsLst>
                    <a:gs pos="0">
                      <a:srgbClr val="FFFFFF"/>
                    </a:gs>
                    <a:gs pos="100000">
                      <a:srgbClr val="FFFFFF"/>
                    </a:gs>
                  </a:gsLst>
                  <a:lin ang="5400000" scaled="0"/>
                </a:gradFill>
                <a:ea typeface="Segoe UI" pitchFamily="34" charset="0"/>
                <a:cs typeface="Segoe UI" pitchFamily="34" charset="0"/>
              </a:endParaRPr>
            </a:p>
          </p:txBody>
        </p:sp>
        <p:pic>
          <p:nvPicPr>
            <p:cNvPr id="84" name="Picture 83">
              <a:extLst>
                <a:ext uri="{FF2B5EF4-FFF2-40B4-BE49-F238E27FC236}">
                  <a16:creationId xmlns:a16="http://schemas.microsoft.com/office/drawing/2014/main" id="{2C663986-C67C-4666-A9BE-080FEC664D73}"/>
                </a:ext>
              </a:extLst>
            </p:cNvPr>
            <p:cNvPicPr>
              <a:picLocks noChangeAspect="1"/>
            </p:cNvPicPr>
            <p:nvPr/>
          </p:nvPicPr>
          <p:blipFill>
            <a:blip r:embed="rId21"/>
            <a:stretch>
              <a:fillRect/>
            </a:stretch>
          </p:blipFill>
          <p:spPr>
            <a:xfrm>
              <a:off x="-3478" y="6408359"/>
              <a:ext cx="2068496" cy="440907"/>
            </a:xfrm>
            <a:prstGeom prst="rect">
              <a:avLst/>
            </a:prstGeom>
          </p:spPr>
        </p:pic>
      </p:grpSp>
    </p:spTree>
    <p:extLst>
      <p:ext uri="{BB962C8B-B14F-4D97-AF65-F5344CB8AC3E}">
        <p14:creationId xmlns:p14="http://schemas.microsoft.com/office/powerpoint/2010/main" val="99551099"/>
      </p:ext>
    </p:extLst>
  </p:cSld>
  <p:clrMapOvr>
    <a:masterClrMapping/>
  </p:clrMapOvr>
  <p:transition>
    <p:fade/>
  </p:transition>
</p:sld>
</file>

<file path=ppt/theme/theme1.xml><?xml version="1.0" encoding="utf-8"?>
<a:theme xmlns:a="http://schemas.openxmlformats.org/drawingml/2006/main" name="1_LIGHT GRAY TEMPLATE">
  <a:themeElements>
    <a:clrScheme name="Custom 2">
      <a:dk1>
        <a:srgbClr val="353535"/>
      </a:dk1>
      <a:lt1>
        <a:srgbClr val="FFFFFF"/>
      </a:lt1>
      <a:dk2>
        <a:srgbClr val="0078D7"/>
      </a:dk2>
      <a:lt2>
        <a:srgbClr val="E6E6E6"/>
      </a:lt2>
      <a:accent1>
        <a:srgbClr val="0078D7"/>
      </a:accent1>
      <a:accent2>
        <a:srgbClr val="002050"/>
      </a:accent2>
      <a:accent3>
        <a:srgbClr val="00BCF2"/>
      </a:accent3>
      <a:accent4>
        <a:srgbClr val="B4009E"/>
      </a:accent4>
      <a:accent5>
        <a:srgbClr val="737373"/>
      </a:accent5>
      <a:accent6>
        <a:srgbClr val="D2D2D2"/>
      </a:accent6>
      <a:hlink>
        <a:srgbClr val="FFFFFF"/>
      </a:hlink>
      <a:folHlink>
        <a:srgbClr val="FFFFFF"/>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03.potx" id="{44ADAFFF-2BB4-4AF1-9F5C-DDE52A28C87A}" vid="{88EED77B-8C5C-474F-A73E-86C62C8FBEA3}"/>
    </a:ext>
  </a:extLst>
</a:theme>
</file>

<file path=ppt/theme/theme2.xml><?xml version="1.0" encoding="utf-8"?>
<a:theme xmlns:a="http://schemas.openxmlformats.org/drawingml/2006/main" name="1_WHITE TEMPLATE">
  <a:themeElements>
    <a:clrScheme name="MSVID White and Dark Blue">
      <a:dk1>
        <a:srgbClr val="505050"/>
      </a:dk1>
      <a:lt1>
        <a:srgbClr val="FFFFFF"/>
      </a:lt1>
      <a:dk2>
        <a:srgbClr val="002050"/>
      </a:dk2>
      <a:lt2>
        <a:srgbClr val="9BD2FF"/>
      </a:lt2>
      <a:accent1>
        <a:srgbClr val="002050"/>
      </a:accent1>
      <a:accent2>
        <a:srgbClr val="0078D7"/>
      </a:accent2>
      <a:accent3>
        <a:srgbClr val="D83B01"/>
      </a:accent3>
      <a:accent4>
        <a:srgbClr val="5C2D91"/>
      </a:accent4>
      <a:accent5>
        <a:srgbClr val="B4009E"/>
      </a:accent5>
      <a:accent6>
        <a:srgbClr val="107C1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Campus_DARK_BLUE_1.potx" id="{7DD91722-5496-44E1-9697-48745A9E2D5F}" vid="{9B4E7136-5D7F-4D6D-9642-B2BD63DD02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0C303E8937B84DA2A2AECFF7FFDBFB" ma:contentTypeVersion="10" ma:contentTypeDescription="Create a new document." ma:contentTypeScope="" ma:versionID="bd1a9b6d1f1af7b2c059ed62d52821a3">
  <xsd:schema xmlns:xsd="http://www.w3.org/2001/XMLSchema" xmlns:xs="http://www.w3.org/2001/XMLSchema" xmlns:p="http://schemas.microsoft.com/office/2006/metadata/properties" xmlns:ns2="c27245c8-b560-4fe6-b6a3-211d60babf90" xmlns:ns3="7ea8b7f8-7aef-42ad-b57f-633200386ad6" targetNamespace="http://schemas.microsoft.com/office/2006/metadata/properties" ma:root="true" ma:fieldsID="b215f1a7e4833fdba31b01c0ac307586" ns2:_="" ns3:_="">
    <xsd:import namespace="c27245c8-b560-4fe6-b6a3-211d60babf90"/>
    <xsd:import namespace="7ea8b7f8-7aef-42ad-b57f-633200386a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3:LastSharedByUser" minOccurs="0"/>
                <xsd:element ref="ns3:LastSharedByTime"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245c8-b560-4fe6-b6a3-211d60babf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a8b7f8-7aef-42ad-b57f-633200386ad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C507C9-48D4-4956-84C9-FDC301727BA3}">
  <ds:schemaRefs>
    <ds:schemaRef ds:uri="http://schemas.microsoft.com/sharepoint/v3/contenttype/forms"/>
  </ds:schemaRefs>
</ds:datastoreItem>
</file>

<file path=customXml/itemProps2.xml><?xml version="1.0" encoding="utf-8"?>
<ds:datastoreItem xmlns:ds="http://schemas.openxmlformats.org/officeDocument/2006/customXml" ds:itemID="{F4E7B002-0209-4035-9BB5-4D81D73B9093}">
  <ds:schemaRefs>
    <ds:schemaRef ds:uri="http://schemas.microsoft.com/office/2006/metadata/properties"/>
    <ds:schemaRef ds:uri="http://purl.org/dc/terms/"/>
    <ds:schemaRef ds:uri="7ea8b7f8-7aef-42ad-b57f-633200386ad6"/>
    <ds:schemaRef ds:uri="c27245c8-b560-4fe6-b6a3-211d60babf9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6150FD7-A54B-49FB-BD47-AFDEF69BE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7245c8-b560-4fe6-b6a3-211d60babf90"/>
    <ds:schemaRef ds:uri="7ea8b7f8-7aef-42ad-b57f-633200386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3601</Words>
  <Application>Microsoft Office PowerPoint</Application>
  <PresentationFormat>Custom</PresentationFormat>
  <Paragraphs>568</Paragraphs>
  <Slides>16</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Calibri</vt:lpstr>
      <vt:lpstr>Consolas</vt:lpstr>
      <vt:lpstr>Segoe Light</vt:lpstr>
      <vt:lpstr>Segoe UI</vt:lpstr>
      <vt:lpstr>Segoe UI Black</vt:lpstr>
      <vt:lpstr>Segoe UI Light</vt:lpstr>
      <vt:lpstr>Segoe UI Semibold</vt:lpstr>
      <vt:lpstr>Segoe UI Semilight</vt:lpstr>
      <vt:lpstr>Wingdings</vt:lpstr>
      <vt:lpstr>1_LIGHT GRAY TEMPLATE</vt:lpstr>
      <vt:lpstr>1_WHITE TEMPLATE</vt:lpstr>
      <vt:lpstr>PowerPoint Presentation</vt:lpstr>
      <vt:lpstr>PowerPoint Presentation</vt:lpstr>
      <vt:lpstr>Solution Areas | Plays | Sales Motions: Definitions </vt:lpstr>
      <vt:lpstr>The 6-point Execution Agenda for Landing the Partner Sales Play-in-a-Box</vt:lpstr>
      <vt:lpstr>PowerPoint Presentation</vt:lpstr>
      <vt:lpstr>Windows Server on Azure PiB </vt:lpstr>
      <vt:lpstr>Value Proposition: Windows Server on Azure (1/3)  What is EOS and why is it important?</vt:lpstr>
      <vt:lpstr>Value Proposition: Windows Server on Azure 2/3 </vt:lpstr>
      <vt:lpstr>Value Proposition: Migrate with confidence (3/3) </vt:lpstr>
      <vt:lpstr>Offers: Azure Migration Offers to make Azure the most cost-effective cloud for Windows Server</vt:lpstr>
      <vt:lpstr>Windows Server | Incentives/Programs/Offers/CTAs </vt:lpstr>
      <vt:lpstr>Windows Server on Azure - Partner Ready Assets</vt:lpstr>
      <vt:lpstr>Top Probing Questions for Workload Migrations (1/2)</vt:lpstr>
      <vt:lpstr>Objection Handling (2/2)</vt:lpstr>
      <vt:lpstr>Apps &amp; Infra: Sales Play Enablement 1/2 Windows Server on Azure – Enablement Journey Summary</vt:lpstr>
      <vt:lpstr>Apps &amp; Infra: Sales Play Enablement 2/2 Windows Server on Azure – The Essentials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Partner PiB - SMB Windows Server</dc:title>
  <dc:creator>andersw@microsoft.com</dc:creator>
  <cp:keywords/>
  <cp:lastModifiedBy>Anders Wendt</cp:lastModifiedBy>
  <cp:revision>1</cp:revision>
  <dcterms:modified xsi:type="dcterms:W3CDTF">2019-03-18T12:43:54Z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Katew@microsoft.com</vt:lpwstr>
  </property>
  <property fmtid="{D5CDD505-2E9C-101B-9397-08002B2CF9AE}" pid="6" name="MSIP_Label_f42aa342-8706-4288-bd11-ebb85995028c_SetDate">
    <vt:lpwstr>2017-10-26T23:40:28.3523485-07:00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0x0101005E0C303E8937B84DA2A2AECFF7FFDBFB</vt:lpwstr>
  </property>
  <property fmtid="{D5CDD505-2E9C-101B-9397-08002B2CF9AE}" pid="12" name="AuthorIds_UIVersion_1536">
    <vt:lpwstr>186</vt:lpwstr>
  </property>
  <property fmtid="{D5CDD505-2E9C-101B-9397-08002B2CF9AE}" pid="13" name="AuthorIds_UIVersion_3072">
    <vt:lpwstr>186</vt:lpwstr>
  </property>
</Properties>
</file>